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97" r:id="rId4"/>
    <p:sldId id="270" r:id="rId5"/>
    <p:sldId id="311" r:id="rId6"/>
    <p:sldId id="312" r:id="rId7"/>
    <p:sldId id="313" r:id="rId8"/>
    <p:sldId id="314" r:id="rId9"/>
    <p:sldId id="315" r:id="rId10"/>
    <p:sldId id="316" r:id="rId11"/>
    <p:sldId id="271" r:id="rId12"/>
    <p:sldId id="290" r:id="rId13"/>
    <p:sldId id="291" r:id="rId14"/>
    <p:sldId id="309" r:id="rId15"/>
    <p:sldId id="29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81" d="100"/>
          <a:sy n="81" d="100"/>
        </p:scale>
        <p:origin x="15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87B0EC4-DCAA-1142-B668-50456C588F1C}" type="datetimeFigureOut">
              <a:rPr lang="en-US"/>
              <a:pPr/>
              <a:t>3/24/2022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9E917BF-2F88-8C49-8363-5534FA931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44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07DC474-DFEA-8543-A033-4A2501DBA911}" type="slidenum">
              <a:rPr lang="en-GB"/>
              <a:pPr eaLnBrk="1" hangingPunct="1"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5105400"/>
            <a:ext cx="4495800" cy="937324"/>
          </a:xfrm>
        </p:spPr>
        <p:txBody>
          <a:bodyPr>
            <a:noAutofit/>
          </a:bodyPr>
          <a:lstStyle>
            <a:lvl1pPr algn="ctr">
              <a:defRPr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5887149"/>
            <a:ext cx="4191000" cy="666051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3EF0ED-52BE-904D-B95E-329187E8412C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5F95A-1B2D-0547-83D3-1D04D74478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3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60213-6F95-AE45-AACF-58F7344953CE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F879E-A1A9-3B46-AA23-41742BEE97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7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68A012-F82D-2842-A04A-0FA859FF76ED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14444-57E9-5D4E-9F44-F60B68F47D3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0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46F499-47FB-DA42-9C15-1602693D2C94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D3E09-88B1-3A47-964D-0716996A7EE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32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EC7D0C-FEA0-ED4C-8609-D8C3604FE390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AC84A-0154-FD45-83B2-D077B84F4DC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530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5827D-6F98-4E4A-87A5-9DAEB2371E6E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7949B-7DE4-BC4D-9A95-9B24D1AD200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96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A345A2-FBA2-FA47-BCE9-1ECBF0A9D644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00D11-C956-9549-82F2-D425611568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2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A5E0C-A25A-9746-B7B5-42B220E7E9D2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14426-401D-A048-B72A-ABA3DA2BD0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06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0AB6CB-EC6D-FC4D-B583-3D28C68377F4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01346-395C-FF4C-808A-A129E3E31DA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20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84558-0178-4248-A852-DF98EA9A37BA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D8FAA-D17E-F243-802B-36C8FE2362F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83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320E47-62D4-5F46-9BF3-290577EFC2F9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B3063-8CAA-2944-84FB-10CE187CCB9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45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9FD320E-BFA0-AD48-B9F9-DD873F7657A5}" type="datetimeFigureOut">
              <a:rPr lang="en-GB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2BB24BF-3877-E040-B854-781A6431321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0" r:id="rId2"/>
    <p:sldLayoutId id="214748368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ahoma" pitchFamily="34" charset="0"/>
          <a:ea typeface="ＭＳ Ｐゴシック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ea typeface="ＭＳ Ｐゴシック" charset="0"/>
          <a:cs typeface="Tahoma" pitchFamily="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ea typeface="ＭＳ Ｐゴシック" charset="0"/>
          <a:cs typeface="Tahoma" pitchFamily="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ea typeface="ＭＳ Ｐゴシック" charset="0"/>
          <a:cs typeface="Tahoma" pitchFamily="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ea typeface="ＭＳ Ｐゴシック" charset="0"/>
          <a:cs typeface="Tahoma" pitchFamily="11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reads.com/work/quotes/2333951" TargetMode="External"/><Relationship Id="rId2" Type="http://schemas.openxmlformats.org/officeDocument/2006/relationships/hyperlink" Target="https://www.goodreads.com/author/show/61105.Dr_Seuss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.uk/imgres?q=question+marks&amp;um=1&amp;hl=en&amp;sa=N&amp;biw=1280&amp;bih=685&amp;tbm=isch&amp;tbnid=0YX9gzZRFAgPXM:&amp;imgrefurl=http://beabetterbusiness.com/blog/2011/12/15/sap-b1-its-all-new-to-me/question-marks/&amp;docid=dvjz7jo7_ZJDvM&amp;imgurl=http://beabetterbusiness.com/blog/wp-content/uploads/2011/12/question-marks.jpg&amp;w=795&amp;h=644&amp;ei=IO99T4TyNsSC8gPFxYnADg&amp;zoom=1&amp;iact=rc&amp;dur=2&amp;sig=117638893342511017181&amp;page=1&amp;tbnh=137&amp;tbnw=169&amp;start=0&amp;ndsp=21&amp;ved=1t:429,r:0,s:0,i:133&amp;tx=70&amp;ty=58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843213" y="4437063"/>
            <a:ext cx="6121400" cy="1871662"/>
          </a:xfrm>
        </p:spPr>
        <p:txBody>
          <a:bodyPr/>
          <a:lstStyle/>
          <a:p>
            <a:pPr eaLnBrk="1" hangingPunct="1"/>
            <a:r>
              <a:rPr lang="en-US" sz="5400" dirty="0">
                <a:effectLst>
                  <a:outerShdw blurRad="38100" dist="38100" dir="2700000" algn="tl">
                    <a:srgbClr val="4E9E00"/>
                  </a:outerShdw>
                </a:effectLst>
                <a:latin typeface="Kristen ITC" charset="0"/>
                <a:cs typeface="Tahoma" charset="0"/>
              </a:rPr>
              <a:t>Phase 1 Phonics for Parents</a:t>
            </a:r>
          </a:p>
        </p:txBody>
      </p:sp>
      <p:pic>
        <p:nvPicPr>
          <p:cNvPr id="6" name="Picture 3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0E0FF628-7557-46DC-A776-F758BF608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Oral Blending</a:t>
            </a:r>
            <a:br>
              <a:rPr lang="en-GB" sz="3600" dirty="0"/>
            </a:br>
            <a:br>
              <a:rPr lang="en-GB" sz="3600" dirty="0"/>
            </a:br>
            <a:br>
              <a:rPr lang="en-GB" sz="3600" dirty="0"/>
            </a:br>
            <a:br>
              <a:rPr lang="en-GB" sz="4000" dirty="0"/>
            </a:br>
            <a:endParaRPr lang="en-GB" sz="4000" dirty="0">
              <a:latin typeface="Tahoma" charset="0"/>
              <a:cs typeface="Tahom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52736"/>
            <a:ext cx="8229600" cy="4267200"/>
          </a:xfrm>
        </p:spPr>
        <p:txBody>
          <a:bodyPr/>
          <a:lstStyle/>
          <a:p>
            <a:pPr eaLnBrk="1" hangingPunct="1"/>
            <a:endParaRPr lang="en-GB" sz="24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>
              <a:defRPr/>
            </a:pPr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Oral blending (ready to read) &amp; segmenting (ready to write).</a:t>
            </a:r>
          </a:p>
          <a:p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In this aspect, the main aim is to develop oral blending and segmenting skills.</a:t>
            </a:r>
          </a:p>
          <a:p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To practise oral blending, the teacher could say some sounds, such as /c/-/u/-/p/ and see whether the children can pick out a cup from a group of objects. For segmenting practise, the teacher could hold up an object such as a sock and ask the children which sounds they can hear in the word sock.</a:t>
            </a:r>
          </a:p>
          <a:p>
            <a:pPr marL="0" indent="0" eaLnBrk="1" hangingPunct="1">
              <a:buNone/>
              <a:defRPr/>
            </a:pPr>
            <a:endParaRPr lang="en-GB" sz="2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</p:txBody>
      </p:sp>
      <p:pic>
        <p:nvPicPr>
          <p:cNvPr id="5" name="Picture 4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190D5119-F719-47DB-A2BA-65051C929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479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88640"/>
            <a:ext cx="7696200" cy="49688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Phase 1 Overview</a:t>
            </a:r>
          </a:p>
          <a:p>
            <a:pPr algn="ctr" eaLnBrk="1" hangingPunct="1">
              <a:buFontTx/>
              <a:buNone/>
            </a:pPr>
            <a:endParaRPr lang="en-GB" sz="1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/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The activities in Phase 1 are designed to be used throughout all of the phases of phonics as lots of practice is needed before children will become confident in their phonic knowledge and skills.</a:t>
            </a:r>
          </a:p>
          <a:p>
            <a:pPr eaLnBrk="1" hangingPunct="1"/>
            <a:endParaRPr lang="en-GB" sz="1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/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Our Phase 1 Program Teaching and Assessment Program by the Early Years Staffroom is the best program there is, it is 5-10 minute’s of fun, practical activities which caters for all different learning styles. This is over at least 20 weeks. </a:t>
            </a:r>
          </a:p>
          <a:p>
            <a:pPr eaLnBrk="1" hangingPunct="1"/>
            <a:endParaRPr lang="en-GB" sz="1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/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It is intended that each of the first six aspects should be dipped into, rather than going through them in any order, with a balance of activities. This is how the Early Year’s Staffroom program is put together. </a:t>
            </a:r>
          </a:p>
        </p:txBody>
      </p:sp>
      <p:pic>
        <p:nvPicPr>
          <p:cNvPr id="3" name="Picture 3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CA879F8C-62D0-48DB-9F1D-FA908D59B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sz="3200" dirty="0">
                <a:latin typeface="Sassoon Infant Rg" panose="02000503030000020003" pitchFamily="2" charset="0"/>
                <a:ea typeface="Sassoon Infant Rg" panose="02000503030000020003" pitchFamily="2" charset="0"/>
                <a:cs typeface="Tahoma" charset="0"/>
              </a:rPr>
              <a:t>How can I help at home?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125538"/>
            <a:ext cx="8229600" cy="4267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Play ‘I spy’ with sounds not the alphabet names</a:t>
            </a:r>
          </a:p>
          <a:p>
            <a:pPr eaLnBrk="1" hangingPunct="1"/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Sing lots of nursery rhymes</a:t>
            </a:r>
          </a:p>
          <a:p>
            <a:pPr eaLnBrk="1" hangingPunct="1"/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Choses stories that use alliteration</a:t>
            </a:r>
          </a:p>
          <a:p>
            <a:pPr eaLnBrk="1" hangingPunct="1"/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Play pairs with words and pictures</a:t>
            </a:r>
          </a:p>
          <a:p>
            <a:pPr eaLnBrk="1" hangingPunct="1"/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Play sound bingo games</a:t>
            </a:r>
          </a:p>
          <a:p>
            <a:pPr eaLnBrk="1" hangingPunct="1"/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Play lots of party games like Musical statues</a:t>
            </a:r>
          </a:p>
          <a:p>
            <a:pPr eaLnBrk="1" hangingPunct="1"/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Read lots of rhyming books</a:t>
            </a:r>
          </a:p>
          <a:p>
            <a:pPr eaLnBrk="1" hangingPunct="1"/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Play the shopping bag game</a:t>
            </a:r>
          </a:p>
          <a:p>
            <a:pPr eaLnBrk="1" hangingPunct="1"/>
            <a:r>
              <a:rPr lang="en-GB" sz="24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Rhyming cards</a:t>
            </a:r>
          </a:p>
          <a:p>
            <a:pPr eaLnBrk="1" hangingPunct="1"/>
            <a:endParaRPr lang="en-GB" sz="24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</p:txBody>
      </p:sp>
      <p:pic>
        <p:nvPicPr>
          <p:cNvPr id="4" name="Picture 3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2F0BC60D-6DC0-4883-876C-6348D5B5F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 sz="4400">
              <a:solidFill>
                <a:schemeClr val="tx2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85800" y="381000"/>
            <a:ext cx="7620000" cy="518603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3200" dirty="0">
                <a:solidFill>
                  <a:schemeClr val="bg1"/>
                </a:solidFill>
                <a:latin typeface="Sassoon Infant Rg" panose="02000503030000020003" pitchFamily="2" charset="0"/>
                <a:ea typeface="Sassoon Infant Rg" panose="02000503030000020003" pitchFamily="2" charset="0"/>
              </a:rPr>
              <a:t>Phonics is not the only thing needed to become a fluent reader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Please continue to read with your child each night and encourage them to: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Sound out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Re-read to check it makes sense.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Use pictures for clues.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Ask questions about the book.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And most importantly </a:t>
            </a:r>
            <a:r>
              <a:rPr lang="en-GB" sz="1800" dirty="0">
                <a:solidFill>
                  <a:schemeClr val="bg1"/>
                </a:solidFill>
                <a:latin typeface="Sassoon Infant Rg" panose="02000503030000020003" pitchFamily="2" charset="0"/>
                <a:ea typeface="Sassoon Infant Rg" panose="02000503030000020003" pitchFamily="2" charset="0"/>
              </a:rPr>
              <a:t>ENJOY READING!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b="1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“Children fall in love </a:t>
            </a:r>
            <a:r>
              <a:rPr lang="en-GB" sz="1800" b="1" dirty="0" err="1">
                <a:latin typeface="Sassoon Infant Rg" panose="02000503030000020003" pitchFamily="2" charset="0"/>
                <a:ea typeface="Sassoon Infant Rg" panose="02000503030000020003" pitchFamily="2" charset="0"/>
              </a:rPr>
              <a:t>wi</a:t>
            </a:r>
            <a:r>
              <a:rPr lang="en-US" sz="1800" b="1" dirty="0" err="1">
                <a:latin typeface="Sassoon Infant Rg" panose="02000503030000020003" pitchFamily="2" charset="0"/>
                <a:ea typeface="Sassoon Infant Rg" panose="02000503030000020003" pitchFamily="2" charset="0"/>
              </a:rPr>
              <a:t>th</a:t>
            </a:r>
            <a:r>
              <a:rPr lang="en-GB" sz="1800" b="1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 books be</a:t>
            </a:r>
            <a:r>
              <a:rPr lang="en-US" sz="1800" b="1" dirty="0" err="1">
                <a:latin typeface="Sassoon Infant Rg" panose="02000503030000020003" pitchFamily="2" charset="0"/>
                <a:ea typeface="Sassoon Infant Rg" panose="02000503030000020003" pitchFamily="2" charset="0"/>
              </a:rPr>
              <a:t>ca</a:t>
            </a:r>
            <a:r>
              <a:rPr lang="en-GB" sz="1800" b="1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use of the memories created when they snuggle up and read with someone they love.” </a:t>
            </a:r>
            <a:r>
              <a:rPr lang="en-US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–</a:t>
            </a: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 Raising readers 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GB" sz="2800" dirty="0">
              <a:latin typeface="+mn-lt"/>
              <a:ea typeface="+mn-ea"/>
            </a:endParaRPr>
          </a:p>
        </p:txBody>
      </p:sp>
      <p:pic>
        <p:nvPicPr>
          <p:cNvPr id="4" name="Picture 3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166E57F3-C9BD-4B1D-A659-6E5A66B1C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Remember…..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9572" y="1916832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assoon Infant Rg" panose="02000503030000020003" pitchFamily="2" charset="0"/>
                <a:ea typeface="Sassoon Infant Rg" panose="02000503030000020003" pitchFamily="2" charset="0"/>
                <a:cs typeface="Tahoma"/>
              </a:rPr>
              <a:t>“The more that you read, the more things you will know. The more that you learn, the more places you'll go.” </a:t>
            </a:r>
          </a:p>
          <a:p>
            <a:r>
              <a:rPr lang="en-US" sz="2800" dirty="0">
                <a:latin typeface="Sassoon Infant Rg" panose="02000503030000020003" pitchFamily="2" charset="0"/>
                <a:ea typeface="Sassoon Infant Rg" panose="02000503030000020003" pitchFamily="2" charset="0"/>
                <a:cs typeface="Tahoma"/>
              </a:rPr>
              <a:t>― </a:t>
            </a:r>
            <a:r>
              <a:rPr lang="en-US" sz="2800" b="1" dirty="0">
                <a:latin typeface="Sassoon Infant Rg" panose="02000503030000020003" pitchFamily="2" charset="0"/>
                <a:ea typeface="Sassoon Infant Rg" panose="02000503030000020003" pitchFamily="2" charset="0"/>
                <a:cs typeface="Tahoma"/>
                <a:hlinkClick r:id="rId2"/>
              </a:rPr>
              <a:t>Dr. Seuss, </a:t>
            </a:r>
            <a:r>
              <a:rPr lang="en-US" sz="2800" b="1" dirty="0">
                <a:latin typeface="Sassoon Infant Rg" panose="02000503030000020003" pitchFamily="2" charset="0"/>
                <a:ea typeface="Sassoon Infant Rg" panose="02000503030000020003" pitchFamily="2" charset="0"/>
                <a:cs typeface="Tahoma"/>
                <a:hlinkClick r:id="rId3"/>
              </a:rPr>
              <a:t>I Can Read With My Eyes Shut!</a:t>
            </a:r>
            <a:endParaRPr lang="en-US" sz="2800" dirty="0">
              <a:latin typeface="Sassoon Infant Rg" panose="02000503030000020003" pitchFamily="2" charset="0"/>
              <a:ea typeface="Sassoon Infant Rg" panose="02000503030000020003" pitchFamily="2" charset="0"/>
              <a:cs typeface="Tahoma"/>
            </a:endParaRPr>
          </a:p>
        </p:txBody>
      </p:sp>
      <p:pic>
        <p:nvPicPr>
          <p:cNvPr id="5" name="Picture 4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3033C650-72F6-466F-B296-1DFD1EBA5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0143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88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 sz="4400">
              <a:solidFill>
                <a:schemeClr val="tx2"/>
              </a:solidFill>
            </a:endParaRPr>
          </a:p>
        </p:txBody>
      </p:sp>
      <p:sp>
        <p:nvSpPr>
          <p:cNvPr id="39939" name="Rectangle 6"/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9940" name="Rectangle 7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Tx/>
              <a:buAutoNum type="arabicPeriod"/>
            </a:pPr>
            <a:endParaRPr lang="en-GB">
              <a:solidFill>
                <a:srgbClr val="CC0000"/>
              </a:solidFill>
            </a:endParaRPr>
          </a:p>
          <a:p>
            <a:pPr lvl="1" eaLnBrk="0" hangingPunct="0"/>
            <a:endParaRPr lang="en-GB"/>
          </a:p>
        </p:txBody>
      </p:sp>
      <p:sp>
        <p:nvSpPr>
          <p:cNvPr id="39941" name="AutoShape 9" descr="data:image/jpeg;base64,/9j/4AAQSkZJRgABAQAAAQABAAD/2wBDAAkGBwgHBgkIBwgKCgkLDRYPDQwMDRsUFRAWIB0iIiAdHx8kKDQsJCYxJx8fLT0tMTU3Ojo6Iys/RD84QzQ5Ojf/2wBDAQoKCg0MDRoPDxo3JR8lNzc3Nzc3Nzc3Nzc3Nzc3Nzc3Nzc3Nzc3Nzc3Nzc3Nzc3Nzc3Nzc3Nzc3Nzc3Nzc3Nzf/wAARCACRALMDASIAAhEBAxEB/8QAHAABAAICAwEAAAAAAAAAAAAAAAcIBQYBAwQC/8QAQhAAAQMDAQYEAggFAQYHAAAAAQIDBAAFEQYHEiExQVETYXGBIpEIFBUjMkKhsRZScoLBNjM0N6Ky0UNic5KT4fH/xAAUAQEAAAAAAAAAAAAAAAAAAAAA/8QAFBEBAAAAAAAAAAAAAAAAAAAAAP/aAAwDAQACEQMRAD8Am6lKUClKGgV0zJceFHXIlvtMsoGVOOqCUp9Sa0baFtOt2kguHFCZt2x/sEr+FnzcPTgeXM+XOq86l1XetTyvHvM1b+6SUND4W2/JKRw68+fnQTvqPbVpy1rWzbEP3N4ZG80AlrPbePE+wIqObxts1TOK0wfqluaP4Q01vrH9ys8fYVGhOa4oM/O1rqa4LKpd+uKsjBSiQpCfknArCOvOvLK3nFuKPNS1Ek110oPTEnSoTm/EkvsLHEKZcKD+hra7HtR1dZykIuq5Taf/AA5g8UH3PxfrWl0oLIaL2yWi9uNRL039mTF4AWo5ZWf6vy+/zqTwoEAg5BGQRVIgrkMA1LWx3aRItcuNp69Oqdt7qg3GdWeMdR5Jz1QeA8vSgsJSlKBSlKBSlKBSlKBSlKBSlKAaibaztQFk8Sx6eeQu4kFL8gEERvId1/tWU2xa6VpS0phW5Y+1ZoUEHPFhGOK/XoPn041ndcU6tS1qUpa1FSlKOSSepNBy86t11brjiluLJUtaiSVE8ySeZrrpWd0npS6aruYg2pne3QFPPK4IZT3Uf2HWgwVd0aLIlKKYsd15Q5htBUR8qsrpPY/pyytIcuTQu0z8zkhP3Y8g3yx6551v8eJGithuNHZaQkYCW0BIA9BQUvk26dERvyochlGcbzjSkj9RXmwexq7jrTbqd11CVp6hScioG25aEt9lYj32yRkxmXHgzIjsowhJIJSsAcE8iCOWSKCG6VyeZzXFArkDJxXFcjGeNBbnZrfTqHRdtnuK3n/D8J4nnvo+En3xn3rZqiD6N8kq09dYhPBEwOAf1IAP/SKl+gUpSgUpSgUpSgUpSgV8uuJabU4shKEpKlEnAAHM19Vq+0+f9m6CvT4XuFUZTSVea/hH70FZdb6hc1NqefdFlRbdcwyFE/C2OCR5cBnHcmsDSlBl9LWGXqa9xrVAT968r4lkZS2gc1HyA/wOtWw0npu3aWszVstjW6hPFxw/ieX1Uo9z+g4DlUIbFrrZtLWq9ahvchKCVtxWG0p3nFHBUoJHn8PlwrNTPpAID5ELTylsg8FPSt1R9gk4+ZoJupUfaE2rWjVktFvcZcgXFY+BlxW+lzHEhKuHHyIFSCKBUd7epLTGzyQ24cLfkstt+agre/ZJqRKgb6ReoG35tvsDCwr6uDIfAP4VKGEg+eMn3FBDFKUoFciuK9NvhSrhOZhQWVPSX1hDTaOalGgnb6N8VSLFd5ZB3FyktD1SgE/9QqYawmi7A1pjTUK0tHeUyjLq/wCdw8VH5k1m8igUryXC6W+2NF24zY8VsDJU84EDHvWvu7StGNPBpeoIhUeqN5Sf/cBj9aDa6VjLZqOy3bP2ZdYUog4IaeSog+lZOgUpSgUpSgVoe3D/AIbXT+tnP/yorfKweubWu86Ru1vaAU69GWGgeqwMp/UCgp3Sua4oPoKIFfNK5waD0W6W/BnR5UMkSGXUuNEDPxA5H61dYcqqvsi0y7qLWMRSmyYcFYkSFngBjilPqVY4ds1anmKDGajvUTT9kl3WcoBmOgqx/MrkEjzJwKp/erpKvV1lXKcsKkSXCtZAwAew8gOHtUm7fdW/ad4b0/EVmNb1Bbyh+Z4g8P7QcepPaoloFKVk9P2O46guLdvtMVciQs9B8KB1KjyA8zQeFllbziG2UKW4tQShCBkqUeQAHM1Y3ZFs3/hlkXe8JSq7vJ+BvgRFSRxGf5j1Pt3zkNm+zWDpBpMyVuS7wpPxvj8DXdLfl5nifLlW/efWg6J0yNb4b0ua8hmOykrccWcBIHeoA1xtmulyddi6ZJgwRwEgp++c8+yR+vnWR+kJqd1cyNpmOshlCBIlYP41HO6n2xn3HaoVJoO2TJflvKelvOPuq4qcdWVKJ8ya6t45zmuK5xQchRCt4cCDkEdK3fSe1LU2nS22ZP2hDSRmPLUVcOoSrORw9QO1aNXIOOVBb3Rms7TrCAZFscKXW8B+O5wcaJ7jqOxHD5GtiqmWnb5cdPXZi5Wl8tSWjw/lWnqlQ6g9qtbofVUPV9iauMTCHOCZDG9ksuY4j07HqKDYKUpQKelKUEF7T9kk524SbxpdtL7b6i4/C3sKQs8yjPAg8Tjn2znAiCZabjAKhOgSo6k/iDzCkEeuRV08V8uNocGHEpUOyhmgpVFt82YQIkSQ+ScDwmlKyfYVv+j9j+ory8y9dGzaoJOVl4ffFOPyo6Hp8WMc+PI2Wbabaz4baUZ57oxX1QYnTOnLXpi2It9ojhlkHeWScqcV1Uo9T/8AnKvLrvUTeltMTbqrHitp3GEn87iuCR8+J8ga2CoG+kZfFO3C32Fs/Aw39ad/rVlKR7AE/wBwoIcedW+4tx5aluLUVLWs5KieZJ6muulbLoPSMvWV7RAiktso+OTIxkNIz+56D/tQfehdE3TWVx8CCA1FbI+sS1g7jY7DurHIftzqzmktLWzSdsRCtbO7wHivK4uOq7qP+OQr2WGywLBa2Lda2AzGZGABzJ6knqT3rIUClKdqCpW1Vbq9od8L4wsSN0f0hICf0ArVKmnb1oqSJ/8AFFva8SOtCUTUoTlTahwDh7gjAPbHnwhc86AORqfdDbOdIaq0PbbiqC+zLdbKHnW5K8lxJKVHBJAyRnl1qAhjrVtdl1mfsOhbXBlpKZG4p11JHFJWoqx6gED2oIR2h7Kbhpdhdwt7pnWxPFat371kd1Acx5j5VHBGMcau480280406gLQtJSpKuIUCMEGqd6xtbdl1TdbawctRpK0N8+Cc8Bx8sUGGrctlurF6V1Uw84spgSSGZaem6eSv7Sc+ma02uRQXfGCARxFK0HZ5rGHK0VaVz5LaZKWPCc318SUEpz77ufelBv1KVwpQSCVEADiSTyoOaVompNrOlbG44wJS58ps4U1ETvAHtv/AIfXjWkv7f1eIr6tpweGDwLkziR6BHD5mgnGlRPp7bnZZ7oZvMB62FRwHQvxm/cgAj5GpTjSWZbDciK6h5h1IW24hWUrSRkEEcxQdvrVUtr8pcraJeCtZUG1pbT5AIHD55q1tVX2zQXIe0S6lxOEvlDyMdUlI/yDQaZFYdlSWo8dBcedWENoHNSicAfM1bXZ9pKPo/T7UFsByUv45T2OK1n/AAOQqsOhpLMPWVkkSUpLTc1oqKjgJG8Bve3P2q4lApSlApSlB8rQlaShaQpJGCCMg1HWoNjGl7q+p+Gl+2OKOVCKRuH+05A9sVI9dMuXHhR3JEx9phhtO8txxYSlI7knlQaFpbZBp7T89E5xT1xkNkKa+s7u42ociEgcT655VIQ4DiaivUu2+xQApuyRnbo9nAWctNfMjJ9h71GOo9req70FNNyxbmDwLcPKFEf1/i+RHOgnvW2urPpGA6uVIbdm7hLENK/jcV0zj8I8z+tVUvNxeu91l3GScvSnVOr8iTnFeZ5519xTr7i3HFnKlrUSVepNddArkDPKuK+2W1uuJaaQpbi1BKEIGSok8AB3oPXHcuCGUpYLvh9N3OKVZrRWgbfbdLW6Jc4jTk1LW8+VIBIWolRGfLOPalBs+oL5A09bHrldXgzHbHqVHoAOpNVr19tMu+rHFx23FQrVvEIjNKILg5feEH4vTl6867NsmqntQ6qkxEOkW+3OKYZbHIrHBaz55yPQVosaO9KfbYjtqcddWG20JGSpROAB55oOs8//AKpk1PeiNiUNmO1L1YtUiSfi+ptLw2jsFKHFR9CB61v69A6SUwWf4etwScjgwAfnzzQVFyamL6P+rH491OmJTqlxpKVORAST4biQVKSOwIBPbI7mow1TCj23Ut1gQllcaNLdaaJOfhSogcevLnW7bBbS/O121PRwYtzK3HFdytCkJH/MT7UFlqizblop2+WxF7trRcnwUFLraRxdZ5nHUlJycdiryqU6elBSADPpVjdlG0yJeYDFovklDN2ZTuIWv4UyUjkQeW9jmOvMeX1rXY1a77LcnWaR9mSnOLje5vMrPU7vNJPXHDy76TG2D6jU8lMu52ptk/iU2pxah6AoGfnQWGpWo6F0FD0glS0T5syStO6pbzp3AOyUDgOXM5PnW3UClKUHXJeRGYdfdOENIK1egGaqdrnXF11hPcclOqagpUfAiIUQhCc8CR1V3PyxVrLnG+u22VEKt3xmVN5PTIIqmdyt0q1z5EGc0pmTHWUONq5gj/HUHqKDy5PnWUY05fJLKHmLLcnWljKVtxHFJI7ggcalb6PFns8wXGfJbafuUdxKW0uYV4SCMhQHQk5GfKp1HnQU1c0zf2xlyx3NA/8ANDcH+K6mrHdnlbjVrnOLzxSiMsn9qufSgqnZdl2r7spG5aVxmljPiy1BoJ9Qfi/Spp2f7KrZpN9NwlOmfc0j4XFJAQz33E9/Mn0x1kOlAA4cKUpQUwv1tm2i6yoN0QpExpwhzP5jn8QPUHnmtn2OXG02rWzEq9vNMMpZWGnXfwocOMEnpw3hnzqx2odKWLUqEovdtZlFPBKzlK0jyWkhQ9M1rSdjmigve+znyP5DLcx++f1oN3hzYs1nxYclmQ3y32VhQz6g1p21PXbOj7R4TGHLrLSpMZsckd1q8h0HU+9bVZrNbrFARBtERuLGRyQjPzJPEnzPGqx7YpMiVtFu/wBYKvulpabSfyoCBjHkc596DUHFOSH1LUVOOuKyTzKlH/JJq0uyfSn8LaUYbkN7s+Vh+VnmlRHBH9o4eue9RDsL0q3fdRruc1JVFtZQ4EEcFunO78sZ9hVk6BSlKBXXIfajMrefcQ20hJUtazgJA6k12Gq0bXdoEjUl0etMB/cs0VzdAQf94WOaldwDyHLr6BuWstuEeKt2JpWMmS4hW6ZkgfdeqEg5V6nHuOccStqutZLqnPtpxrP5WmkJA/StMPWuKDbU7S9ZpVvC/wArPmEn/FTFsc2iTdVOSbXevCVOYb8Zt5tO74iOAO8OWQSOI71XEAgg1Of0ddPuITcNQvoKUuD6rHUQRvAEFZHcZCRnuDQTZWv6p0ZYtUtpF5hBxxH4H0KKHE/3DmPI5FaBtm2iXTT9xZsljV9WeWyl52VuhSgCSAlIIwOXE+fComG0LVyXi6L/ADd/+sY+WMUFgNH7MbTpG+LutsmzlKWypktOqSU7pIPHAzzAreKr9pDbdcYjiI+qGhOj5A+tMoCHU8+YGEq+QPDrU7Wu5QrtAZn26S3IivDKHG1ZB7+44gjpig9dKUoFKUoFKUoFKUoFR7tE2WQNXyTcY0r6hcykJW5ubyHgOA3hw4gcMjp3wMSFSgiTQWktQbOpcuRcrvakWBQCpRWog5AICk5HwnJHXjy7V75227SkWWWWW7hLQOb7LKQj/mUD+lan9Iy6TvtO22sKcRB8EvEA4S6vOOPfGP1qLLBYrlqG5N2+0xlPPuKxwHwoHdR6AUFwbVcI12t0e4QXPEjSGw42vBGQfI8q9VYvS9pTYtPwLUhfiCKylsrxjeIHE/OspQdUxDjsR9tlW64ttSUq7EjgapZOhyIEt2JNaUzIZUUONqHFJFXYrWtT6D05qdwPXa3oVIHDx2lFtwjsSOfvQVFxxxXYxHdkOpZYbW66s4ShtJUpR8gKslH2J6RbcK3ETXU/yLkED5gCtxsWlrFp9OLPa40ZRGC4lGVq9VHiaCC9C7G7pdltTNRJct0HIV4Chh50dsfkHrx8qsJb4Ua3QmYcJlLUZhAQ22nklIGMV6MDtSgjja1s5Vq9DNxtjiGrpHR4eHOCXkZyEk9CCTg+ZB6YrvebFdbHIUxd7fIiOA4+9bICj5HkfUVc/nXVJix5bKmZbDT7ShhSHUBSSPMGgpOOGcnhVkNgduulv0nINxaeZbelFcdt0EHdwASAeQJFbrD0pp2C+JEOxWxh4HKXGoiEqT6EDhWYAA5CgUpSgUpSgUpSgUpSgUpSgiT6RX+noH/r/wDaslsL/wBIteppSgkmlKUClKUClKUClKUClKUClKUClKUClKUClKU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8088313" y="3403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2" name="Rectangle 10"/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9943" name="Rectangle 11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Tx/>
              <a:buAutoNum type="arabicPeriod"/>
            </a:pPr>
            <a:endParaRPr lang="en-GB">
              <a:solidFill>
                <a:srgbClr val="CC0000"/>
              </a:solidFill>
            </a:endParaRPr>
          </a:p>
          <a:p>
            <a:pPr lvl="1" eaLnBrk="0" hangingPunct="0"/>
            <a:endParaRPr lang="en-GB"/>
          </a:p>
        </p:txBody>
      </p:sp>
      <p:sp>
        <p:nvSpPr>
          <p:cNvPr id="39944" name="AutoShape 13" descr="data:image/jpeg;base64,/9j/4AAQSkZJRgABAQAAAQABAAD/2wBDAAkGBwgHBgkIBwgKCgkLDRYPDQwMDRsUFRAWIB0iIiAdHx8kKDQsJCYxJx8fLT0tMTU3Ojo6Iys/RD84QzQ5Ojf/2wBDAQoKCg0MDRoPDxo3JR8lNzc3Nzc3Nzc3Nzc3Nzc3Nzc3Nzc3Nzc3Nzc3Nzc3Nzc3Nzc3Nzc3Nzc3Nzc3Nzc3Nzf/wAARCACRALMDASIAAhEBAxEB/8QAHAABAAICAwEAAAAAAAAAAAAAAAcIBQYBAwQC/8QAQhAAAQMDAQYEAggFAQYHAAAAAQIDBAAFEQYHEiExQVETYXGBIpEIFBUjMkKhsRZScoLBNjM0N6Ky0UNic5KT4fH/xAAUAQEAAAAAAAAAAAAAAAAAAAAA/8QAFBEBAAAAAAAAAAAAAAAAAAAAAP/aAAwDAQACEQMRAD8Am6lKUClKGgV0zJceFHXIlvtMsoGVOOqCUp9Sa0baFtOt2kguHFCZt2x/sEr+FnzcPTgeXM+XOq86l1XetTyvHvM1b+6SUND4W2/JKRw68+fnQTvqPbVpy1rWzbEP3N4ZG80AlrPbePE+wIqObxts1TOK0wfqluaP4Q01vrH9ys8fYVGhOa4oM/O1rqa4LKpd+uKsjBSiQpCfknArCOvOvLK3nFuKPNS1Ek110oPTEnSoTm/EkvsLHEKZcKD+hra7HtR1dZykIuq5Taf/AA5g8UH3PxfrWl0oLIaL2yWi9uNRL039mTF4AWo5ZWf6vy+/zqTwoEAg5BGQRVIgrkMA1LWx3aRItcuNp69Oqdt7qg3GdWeMdR5Jz1QeA8vSgsJSlKBSlKBSlKBSlKBSlKBSlKAaibaztQFk8Sx6eeQu4kFL8gEERvId1/tWU2xa6VpS0phW5Y+1ZoUEHPFhGOK/XoPn041ndcU6tS1qUpa1FSlKOSSepNBy86t11brjiluLJUtaiSVE8ySeZrrpWd0npS6aruYg2pne3QFPPK4IZT3Uf2HWgwVd0aLIlKKYsd15Q5htBUR8qsrpPY/pyytIcuTQu0z8zkhP3Y8g3yx6551v8eJGithuNHZaQkYCW0BIA9BQUvk26dERvyochlGcbzjSkj9RXmwexq7jrTbqd11CVp6hScioG25aEt9lYj32yRkxmXHgzIjsowhJIJSsAcE8iCOWSKCG6VyeZzXFArkDJxXFcjGeNBbnZrfTqHRdtnuK3n/D8J4nnvo+En3xn3rZqiD6N8kq09dYhPBEwOAf1IAP/SKl+gUpSgUpSgUpSgUpSgV8uuJabU4shKEpKlEnAAHM19Vq+0+f9m6CvT4XuFUZTSVea/hH70FZdb6hc1NqefdFlRbdcwyFE/C2OCR5cBnHcmsDSlBl9LWGXqa9xrVAT968r4lkZS2gc1HyA/wOtWw0npu3aWszVstjW6hPFxw/ieX1Uo9z+g4DlUIbFrrZtLWq9ahvchKCVtxWG0p3nFHBUoJHn8PlwrNTPpAID5ELTylsg8FPSt1R9gk4+ZoJupUfaE2rWjVktFvcZcgXFY+BlxW+lzHEhKuHHyIFSCKBUd7epLTGzyQ24cLfkstt+agre/ZJqRKgb6ReoG35tvsDCwr6uDIfAP4VKGEg+eMn3FBDFKUoFciuK9NvhSrhOZhQWVPSX1hDTaOalGgnb6N8VSLFd5ZB3FyktD1SgE/9QqYawmi7A1pjTUK0tHeUyjLq/wCdw8VH5k1m8igUryXC6W+2NF24zY8VsDJU84EDHvWvu7StGNPBpeoIhUeqN5Sf/cBj9aDa6VjLZqOy3bP2ZdYUog4IaeSog+lZOgUpSgUpSgVoe3D/AIbXT+tnP/yorfKweubWu86Ru1vaAU69GWGgeqwMp/UCgp3Sua4oPoKIFfNK5waD0W6W/BnR5UMkSGXUuNEDPxA5H61dYcqqvsi0y7qLWMRSmyYcFYkSFngBjilPqVY4ds1anmKDGajvUTT9kl3WcoBmOgqx/MrkEjzJwKp/erpKvV1lXKcsKkSXCtZAwAew8gOHtUm7fdW/ad4b0/EVmNb1Bbyh+Z4g8P7QcepPaoloFKVk9P2O46guLdvtMVciQs9B8KB1KjyA8zQeFllbziG2UKW4tQShCBkqUeQAHM1Y3ZFs3/hlkXe8JSq7vJ+BvgRFSRxGf5j1Pt3zkNm+zWDpBpMyVuS7wpPxvj8DXdLfl5nifLlW/efWg6J0yNb4b0ua8hmOykrccWcBIHeoA1xtmulyddi6ZJgwRwEgp++c8+yR+vnWR+kJqd1cyNpmOshlCBIlYP41HO6n2xn3HaoVJoO2TJflvKelvOPuq4qcdWVKJ8ya6t45zmuK5xQchRCt4cCDkEdK3fSe1LU2nS22ZP2hDSRmPLUVcOoSrORw9QO1aNXIOOVBb3Rms7TrCAZFscKXW8B+O5wcaJ7jqOxHD5GtiqmWnb5cdPXZi5Wl8tSWjw/lWnqlQ6g9qtbofVUPV9iauMTCHOCZDG9ksuY4j07HqKDYKUpQKelKUEF7T9kk524SbxpdtL7b6i4/C3sKQs8yjPAg8Tjn2znAiCZabjAKhOgSo6k/iDzCkEeuRV08V8uNocGHEpUOyhmgpVFt82YQIkSQ+ScDwmlKyfYVv+j9j+ory8y9dGzaoJOVl4ffFOPyo6Hp8WMc+PI2Wbabaz4baUZ57oxX1QYnTOnLXpi2It9ojhlkHeWScqcV1Uo9T/8AnKvLrvUTeltMTbqrHitp3GEn87iuCR8+J8ga2CoG+kZfFO3C32Fs/Aw39ad/rVlKR7AE/wBwoIcedW+4tx5aluLUVLWs5KieZJ6muulbLoPSMvWV7RAiktso+OTIxkNIz+56D/tQfehdE3TWVx8CCA1FbI+sS1g7jY7DurHIftzqzmktLWzSdsRCtbO7wHivK4uOq7qP+OQr2WGywLBa2Lda2AzGZGABzJ6knqT3rIUClKdqCpW1Vbq9od8L4wsSN0f0hICf0ArVKmnb1oqSJ/8AFFva8SOtCUTUoTlTahwDh7gjAPbHnwhc86AORqfdDbOdIaq0PbbiqC+zLdbKHnW5K8lxJKVHBJAyRnl1qAhjrVtdl1mfsOhbXBlpKZG4p11JHFJWoqx6gED2oIR2h7Kbhpdhdwt7pnWxPFat371kd1Acx5j5VHBGMcau480280406gLQtJSpKuIUCMEGqd6xtbdl1TdbawctRpK0N8+Cc8Bx8sUGGrctlurF6V1Uw84spgSSGZaem6eSv7Sc+ma02uRQXfGCARxFK0HZ5rGHK0VaVz5LaZKWPCc318SUEpz77ufelBv1KVwpQSCVEADiSTyoOaVompNrOlbG44wJS58ps4U1ETvAHtv/AIfXjWkv7f1eIr6tpweGDwLkziR6BHD5mgnGlRPp7bnZZ7oZvMB62FRwHQvxm/cgAj5GpTjSWZbDciK6h5h1IW24hWUrSRkEEcxQdvrVUtr8pcraJeCtZUG1pbT5AIHD55q1tVX2zQXIe0S6lxOEvlDyMdUlI/yDQaZFYdlSWo8dBcedWENoHNSicAfM1bXZ9pKPo/T7UFsByUv45T2OK1n/AAOQqsOhpLMPWVkkSUpLTc1oqKjgJG8Bve3P2q4lApSlApSlB8rQlaShaQpJGCCMg1HWoNjGl7q+p+Gl+2OKOVCKRuH+05A9sVI9dMuXHhR3JEx9phhtO8txxYSlI7knlQaFpbZBp7T89E5xT1xkNkKa+s7u42ociEgcT655VIQ4DiaivUu2+xQApuyRnbo9nAWctNfMjJ9h71GOo9req70FNNyxbmDwLcPKFEf1/i+RHOgnvW2urPpGA6uVIbdm7hLENK/jcV0zj8I8z+tVUvNxeu91l3GScvSnVOr8iTnFeZ5519xTr7i3HFnKlrUSVepNddArkDPKuK+2W1uuJaaQpbi1BKEIGSok8AB3oPXHcuCGUpYLvh9N3OKVZrRWgbfbdLW6Jc4jTk1LW8+VIBIWolRGfLOPalBs+oL5A09bHrldXgzHbHqVHoAOpNVr19tMu+rHFx23FQrVvEIjNKILg5feEH4vTl6867NsmqntQ6qkxEOkW+3OKYZbHIrHBaz55yPQVosaO9KfbYjtqcddWG20JGSpROAB55oOs8//AKpk1PeiNiUNmO1L1YtUiSfi+ptLw2jsFKHFR9CB61v69A6SUwWf4etwScjgwAfnzzQVFyamL6P+rH491OmJTqlxpKVORAST4biQVKSOwIBPbI7mow1TCj23Ut1gQllcaNLdaaJOfhSogcevLnW7bBbS/O121PRwYtzK3HFdytCkJH/MT7UFlqizblop2+WxF7trRcnwUFLraRxdZ5nHUlJycdiryqU6elBSADPpVjdlG0yJeYDFovklDN2ZTuIWv4UyUjkQeW9jmOvMeX1rXY1a77LcnWaR9mSnOLje5vMrPU7vNJPXHDy76TG2D6jU8lMu52ptk/iU2pxah6AoGfnQWGpWo6F0FD0glS0T5syStO6pbzp3AOyUDgOXM5PnW3UClKUHXJeRGYdfdOENIK1egGaqdrnXF11hPcclOqagpUfAiIUQhCc8CR1V3PyxVrLnG+u22VEKt3xmVN5PTIIqmdyt0q1z5EGc0pmTHWUONq5gj/HUHqKDy5PnWUY05fJLKHmLLcnWljKVtxHFJI7ggcalb6PFns8wXGfJbafuUdxKW0uYV4SCMhQHQk5GfKp1HnQU1c0zf2xlyx3NA/8ANDcH+K6mrHdnlbjVrnOLzxSiMsn9qufSgqnZdl2r7spG5aVxmljPiy1BoJ9Qfi/Spp2f7KrZpN9NwlOmfc0j4XFJAQz33E9/Mn0x1kOlAA4cKUpQUwv1tm2i6yoN0QpExpwhzP5jn8QPUHnmtn2OXG02rWzEq9vNMMpZWGnXfwocOMEnpw3hnzqx2odKWLUqEovdtZlFPBKzlK0jyWkhQ9M1rSdjmigve+znyP5DLcx++f1oN3hzYs1nxYclmQ3y32VhQz6g1p21PXbOj7R4TGHLrLSpMZsckd1q8h0HU+9bVZrNbrFARBtERuLGRyQjPzJPEnzPGqx7YpMiVtFu/wBYKvulpabSfyoCBjHkc596DUHFOSH1LUVOOuKyTzKlH/JJq0uyfSn8LaUYbkN7s+Vh+VnmlRHBH9o4eue9RDsL0q3fdRruc1JVFtZQ4EEcFunO78sZ9hVk6BSlKBXXIfajMrefcQ20hJUtazgJA6k12Gq0bXdoEjUl0etMB/cs0VzdAQf94WOaldwDyHLr6BuWstuEeKt2JpWMmS4hW6ZkgfdeqEg5V6nHuOccStqutZLqnPtpxrP5WmkJA/StMPWuKDbU7S9ZpVvC/wArPmEn/FTFsc2iTdVOSbXevCVOYb8Zt5tO74iOAO8OWQSOI71XEAgg1Of0ddPuITcNQvoKUuD6rHUQRvAEFZHcZCRnuDQTZWv6p0ZYtUtpF5hBxxH4H0KKHE/3DmPI5FaBtm2iXTT9xZsljV9WeWyl52VuhSgCSAlIIwOXE+fComG0LVyXi6L/ADd/+sY+WMUFgNH7MbTpG+LutsmzlKWypktOqSU7pIPHAzzAreKr9pDbdcYjiI+qGhOj5A+tMoCHU8+YGEq+QPDrU7Wu5QrtAZn26S3IivDKHG1ZB7+44gjpig9dKUoFKUoFKUoFKUoFR7tE2WQNXyTcY0r6hcykJW5ubyHgOA3hw4gcMjp3wMSFSgiTQWktQbOpcuRcrvakWBQCpRWog5AICk5HwnJHXjy7V75227SkWWWWW7hLQOb7LKQj/mUD+lan9Iy6TvtO22sKcRB8EvEA4S6vOOPfGP1qLLBYrlqG5N2+0xlPPuKxwHwoHdR6AUFwbVcI12t0e4QXPEjSGw42vBGQfI8q9VYvS9pTYtPwLUhfiCKylsrxjeIHE/OspQdUxDjsR9tlW64ttSUq7EjgapZOhyIEt2JNaUzIZUUONqHFJFXYrWtT6D05qdwPXa3oVIHDx2lFtwjsSOfvQVFxxxXYxHdkOpZYbW66s4ShtJUpR8gKslH2J6RbcK3ETXU/yLkED5gCtxsWlrFp9OLPa40ZRGC4lGVq9VHiaCC9C7G7pdltTNRJct0HIV4Chh50dsfkHrx8qsJb4Ua3QmYcJlLUZhAQ22nklIGMV6MDtSgjja1s5Vq9DNxtjiGrpHR4eHOCXkZyEk9CCTg+ZB6YrvebFdbHIUxd7fIiOA4+9bICj5HkfUVc/nXVJix5bKmZbDT7ShhSHUBSSPMGgpOOGcnhVkNgduulv0nINxaeZbelFcdt0EHdwASAeQJFbrD0pp2C+JEOxWxh4HKXGoiEqT6EDhWYAA5CgUpSgUpSgUpSgUpSgUpSgiT6RX+noH/r/wDaslsL/wBIteppSgkmlKUClKUClKUClKUClKUClKUClKUClKUClKU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8088313" y="3403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8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28575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Sassoon Infant Rg" panose="02000503030000020003" pitchFamily="2" charset="0"/>
                <a:ea typeface="Sassoon Infant Rg" panose="02000503030000020003" pitchFamily="2" charset="0"/>
                <a:cs typeface="Tahoma" charset="0"/>
              </a:rPr>
              <a:t>Do you have any questions? </a:t>
            </a:r>
            <a:br>
              <a:rPr lang="en-US" sz="4000" dirty="0">
                <a:latin typeface="Sassoon Infant Rg" panose="02000503030000020003" pitchFamily="2" charset="0"/>
                <a:ea typeface="Sassoon Infant Rg" panose="02000503030000020003" pitchFamily="2" charset="0"/>
                <a:cs typeface="Tahoma" charset="0"/>
              </a:rPr>
            </a:br>
            <a:br>
              <a:rPr lang="en-US" sz="3200" dirty="0">
                <a:latin typeface="Sassoon Infant Rg" panose="02000503030000020003" pitchFamily="2" charset="0"/>
                <a:ea typeface="Sassoon Infant Rg" panose="02000503030000020003" pitchFamily="2" charset="0"/>
                <a:cs typeface="Tahoma" charset="0"/>
              </a:rPr>
            </a:br>
            <a:r>
              <a:rPr lang="en-US" sz="3200" dirty="0">
                <a:latin typeface="Sassoon Infant Rg" panose="02000503030000020003" pitchFamily="2" charset="0"/>
                <a:ea typeface="Sassoon Infant Rg" panose="02000503030000020003" pitchFamily="2" charset="0"/>
                <a:cs typeface="Tahoma" charset="0"/>
              </a:rPr>
              <a:t>Thank you for your time to find out more about phonics please check out the Early Years Staffroom Website</a:t>
            </a:r>
            <a:br>
              <a:rPr lang="en-US" sz="3200" dirty="0">
                <a:latin typeface="Sassoon Infant Rg" panose="02000503030000020003" pitchFamily="2" charset="0"/>
                <a:ea typeface="Sassoon Infant Rg" panose="02000503030000020003" pitchFamily="2" charset="0"/>
                <a:cs typeface="Tahoma" charset="0"/>
              </a:rPr>
            </a:br>
            <a:r>
              <a:rPr lang="en-US" sz="3200" dirty="0">
                <a:latin typeface="Sassoon Infant Rg" panose="02000503030000020003" pitchFamily="2" charset="0"/>
                <a:ea typeface="Sassoon Infant Rg" panose="02000503030000020003" pitchFamily="2" charset="0"/>
                <a:cs typeface="Tahoma" charset="0"/>
              </a:rPr>
              <a:t>www.earlyyearsstaffroom.com</a:t>
            </a:r>
            <a:endParaRPr lang="en-US" sz="4000" dirty="0">
              <a:latin typeface="Sassoon Infant Rg" panose="02000503030000020003" pitchFamily="2" charset="0"/>
              <a:ea typeface="Sassoon Infant Rg" panose="02000503030000020003" pitchFamily="2" charset="0"/>
              <a:cs typeface="Tahoma" charset="0"/>
            </a:endParaRPr>
          </a:p>
        </p:txBody>
      </p:sp>
      <p:pic>
        <p:nvPicPr>
          <p:cNvPr id="13" name="Picture 12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A360A9DA-BD6F-4E97-B6C1-DC11C9BF8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  <a:cs typeface="Tahoma" charset="0"/>
              </a:rPr>
              <a:t>Why teach phonics?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29600" cy="4857750"/>
          </a:xfrm>
        </p:spPr>
        <p:txBody>
          <a:bodyPr/>
          <a:lstStyle/>
          <a:p>
            <a:pPr eaLnBrk="1" hangingPunct="1"/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The ability to read and write well is a vital skill for all children, paving the way for an enjoyable and successful school experience.</a:t>
            </a:r>
          </a:p>
          <a:p>
            <a:pPr eaLnBrk="1" hangingPunct="1"/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Phonics helps children to develop good reading and spelling skills</a:t>
            </a:r>
          </a:p>
          <a:p>
            <a:pPr eaLnBrk="1" hangingPunct="1">
              <a:buFontTx/>
              <a:buNone/>
            </a:pPr>
            <a:endParaRPr lang="en-US" sz="2800" dirty="0">
              <a:latin typeface="Calibri" charset="0"/>
            </a:endParaRPr>
          </a:p>
          <a:p>
            <a:pPr eaLnBrk="1" hangingPunct="1"/>
            <a:endParaRPr lang="en-GB" dirty="0">
              <a:latin typeface="Calibri" charset="0"/>
            </a:endParaRPr>
          </a:p>
        </p:txBody>
      </p:sp>
      <p:pic>
        <p:nvPicPr>
          <p:cNvPr id="4" name="Picture 3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DEB3A30A-8684-4B0C-B40D-6151CCA89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Sassoon Infant Rg" panose="02000503030000020003" pitchFamily="2" charset="0"/>
                <a:ea typeface="Sassoon Infant Rg" panose="02000503030000020003" pitchFamily="2" charset="0"/>
                <a:cs typeface="Tahoma" charset="0"/>
              </a:rPr>
              <a:t>What is Phase 1?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22388"/>
            <a:ext cx="8229600" cy="4857750"/>
          </a:xfrm>
        </p:spPr>
        <p:txBody>
          <a:bodyPr/>
          <a:lstStyle/>
          <a:p>
            <a:pPr eaLnBrk="1" hangingPunct="1"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Phase 1 in Phonics is not about learning the sounds with flashcards it is about getting ready to learn the sounds. It is primarily speaking and listening activities. </a:t>
            </a:r>
          </a:p>
          <a:p>
            <a:pPr eaLnBrk="1" hangingPunct="1">
              <a:defRPr/>
            </a:pPr>
            <a:endParaRPr lang="en-GB" sz="1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Phase 1 concentrates on developing children's speaking and listening skills and lays the foundations for the next phases. The emphasis during Phase 1 is to get children attuned to the sounds around them and ready to begin developing oral blending and segmenting skills.</a:t>
            </a:r>
          </a:p>
          <a:p>
            <a:pPr eaLnBrk="1" hangingPunct="1">
              <a:defRPr/>
            </a:pPr>
            <a:endParaRPr lang="en-GB" sz="1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Being secure in Phase 1 is vital to future success in phonics. </a:t>
            </a:r>
          </a:p>
          <a:p>
            <a:pPr eaLnBrk="1" hangingPunct="1">
              <a:defRPr/>
            </a:pPr>
            <a:endParaRPr lang="en-GB" sz="1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It is split into 7 aspects which we will go through. </a:t>
            </a:r>
          </a:p>
          <a:p>
            <a:pPr marL="0" indent="0" eaLnBrk="1" hangingPunct="1">
              <a:buNone/>
              <a:defRPr/>
            </a:pPr>
            <a:endParaRPr lang="en-GB" sz="1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>
              <a:defRPr/>
            </a:pPr>
            <a:r>
              <a:rPr lang="en-GB" sz="1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It is really good fun! </a:t>
            </a:r>
          </a:p>
          <a:p>
            <a:pPr eaLnBrk="1" hangingPunct="1">
              <a:defRPr/>
            </a:pPr>
            <a:endParaRPr lang="en-GB" sz="2800" dirty="0">
              <a:ea typeface="+mn-ea"/>
            </a:endParaRPr>
          </a:p>
        </p:txBody>
      </p:sp>
      <p:pic>
        <p:nvPicPr>
          <p:cNvPr id="4" name="Picture 3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F36B3949-F60F-4806-A4E1-42536B40C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867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General sound discrimination </a:t>
            </a:r>
            <a:r>
              <a:rPr lang="en-US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–</a:t>
            </a: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 environmental</a:t>
            </a:r>
            <a:br>
              <a:rPr lang="en-GB" sz="4000" dirty="0"/>
            </a:br>
            <a:endParaRPr lang="en-GB" sz="4000" dirty="0">
              <a:latin typeface="Tahoma" charset="0"/>
              <a:cs typeface="Tahom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9600" cy="4267200"/>
          </a:xfrm>
        </p:spPr>
        <p:txBody>
          <a:bodyPr/>
          <a:lstStyle/>
          <a:p>
            <a:pPr eaLnBrk="1" hangingPunct="1"/>
            <a:endParaRPr lang="en-GB" sz="1000" dirty="0">
              <a:latin typeface="SassoonCRInfant" charset="0"/>
            </a:endParaRP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The aim of this aspect is to raise children's awareness of the sounds around them and to develop their listening skills. </a:t>
            </a: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Activities include going on a listening walk, drumming on different items outside and comparing the sounds, playing a sounds lotto games and making shakers.</a:t>
            </a:r>
            <a:endParaRPr lang="en-GB" sz="36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</p:txBody>
      </p:sp>
      <p:pic>
        <p:nvPicPr>
          <p:cNvPr id="4" name="Picture 3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C1EBB425-F12D-41D3-A9CC-5E4EE5330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General sound discrimination </a:t>
            </a:r>
            <a:r>
              <a:rPr lang="en-US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–</a:t>
            </a: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 instrumental</a:t>
            </a:r>
            <a:br>
              <a:rPr lang="en-GB" sz="3600" dirty="0"/>
            </a:br>
            <a:br>
              <a:rPr lang="en-GB" sz="4000" dirty="0"/>
            </a:br>
            <a:endParaRPr lang="en-GB" sz="4000" dirty="0">
              <a:latin typeface="Tahoma" charset="0"/>
              <a:cs typeface="Tahom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9600" cy="4267200"/>
          </a:xfrm>
        </p:spPr>
        <p:txBody>
          <a:bodyPr/>
          <a:lstStyle/>
          <a:p>
            <a:pPr eaLnBrk="1" hangingPunct="1"/>
            <a:endParaRPr lang="en-GB" sz="1000" dirty="0">
              <a:latin typeface="SassoonCRInfant" charset="0"/>
            </a:endParaRP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This aspect aims to develop children's awareness of sounds made by various instruments and noise makers. </a:t>
            </a: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Activities include comparing and matching sound makers, playing instruments alongside a story and making loud and quiet sounds.</a:t>
            </a:r>
            <a:endParaRPr lang="en-GB" sz="44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</p:txBody>
      </p:sp>
      <p:pic>
        <p:nvPicPr>
          <p:cNvPr id="4" name="Picture 3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C1EBB425-F12D-41D3-A9CC-5E4EE5330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714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General sound discrimination </a:t>
            </a:r>
            <a:r>
              <a:rPr lang="en-US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–</a:t>
            </a: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 body</a:t>
            </a:r>
            <a:br>
              <a:rPr lang="en-GB" sz="3600" dirty="0"/>
            </a:br>
            <a:br>
              <a:rPr lang="en-GB" sz="3600" dirty="0"/>
            </a:br>
            <a:br>
              <a:rPr lang="en-GB" sz="4000" dirty="0"/>
            </a:br>
            <a:endParaRPr lang="en-GB" sz="4000" dirty="0">
              <a:latin typeface="Tahoma" charset="0"/>
              <a:cs typeface="Tahom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9600" cy="4267200"/>
          </a:xfrm>
        </p:spPr>
        <p:txBody>
          <a:bodyPr/>
          <a:lstStyle/>
          <a:p>
            <a:pPr eaLnBrk="1" hangingPunct="1"/>
            <a:endParaRPr lang="en-GB" sz="1000" dirty="0">
              <a:latin typeface="SassoonCRInfant" charset="0"/>
            </a:endParaRP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The aim of this aspect is to develop children's awareness of sounds and rhythms. </a:t>
            </a: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Activities include singing songs and action rhymes, listening to music and developing a sounds vocabulary.</a:t>
            </a:r>
          </a:p>
        </p:txBody>
      </p:sp>
      <p:pic>
        <p:nvPicPr>
          <p:cNvPr id="4" name="Picture 3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C1EBB425-F12D-41D3-A9CC-5E4EE5330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00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Rhythm &amp; rhyme</a:t>
            </a:r>
            <a:br>
              <a:rPr lang="en-GB" sz="3600" dirty="0"/>
            </a:br>
            <a:br>
              <a:rPr lang="en-GB" sz="3600" dirty="0"/>
            </a:br>
            <a:br>
              <a:rPr lang="en-GB" sz="3600" dirty="0"/>
            </a:br>
            <a:br>
              <a:rPr lang="en-GB" sz="4000" dirty="0"/>
            </a:br>
            <a:endParaRPr lang="en-GB" sz="4000" dirty="0">
              <a:latin typeface="Tahoma" charset="0"/>
              <a:cs typeface="Tahom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9600" cy="4267200"/>
          </a:xfrm>
        </p:spPr>
        <p:txBody>
          <a:bodyPr/>
          <a:lstStyle/>
          <a:p>
            <a:pPr eaLnBrk="1" hangingPunct="1"/>
            <a:endParaRPr lang="en-GB" sz="2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This aspect aims to develop children's appreciation and experiences of rhythm and rhyme in speech. </a:t>
            </a: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Activities include rhyming stories, rhyming bingo, clapping out the syllables in words and odd one out.</a:t>
            </a:r>
          </a:p>
        </p:txBody>
      </p:sp>
      <p:pic>
        <p:nvPicPr>
          <p:cNvPr id="5" name="Picture 4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44258325-21DC-4A3F-89B6-D8B247434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507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Alliteration</a:t>
            </a:r>
            <a:br>
              <a:rPr lang="en-GB" sz="3600" dirty="0"/>
            </a:br>
            <a:br>
              <a:rPr lang="en-GB" sz="3600" dirty="0"/>
            </a:br>
            <a:br>
              <a:rPr lang="en-GB" sz="3600" dirty="0"/>
            </a:br>
            <a:br>
              <a:rPr lang="en-GB" sz="4000" dirty="0"/>
            </a:br>
            <a:endParaRPr lang="en-GB" sz="4000" dirty="0">
              <a:latin typeface="Tahoma" charset="0"/>
              <a:cs typeface="Tahom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9600" cy="4267200"/>
          </a:xfrm>
        </p:spPr>
        <p:txBody>
          <a:bodyPr/>
          <a:lstStyle/>
          <a:p>
            <a:pPr eaLnBrk="1" hangingPunct="1"/>
            <a:endParaRPr lang="en-GB" sz="2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The focus is on initial sounds of words, with activities including I-Spy type games and matching objects which begin with the same sound.</a:t>
            </a:r>
          </a:p>
          <a:p>
            <a:pPr eaLnBrk="1" hangingPunct="1"/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For example a sentence with all of the same sounds at the beginning … silly sausages sizzle slowly.</a:t>
            </a:r>
          </a:p>
          <a:p>
            <a:pPr eaLnBrk="1" hangingPunct="1"/>
            <a:endParaRPr lang="en-GB" sz="2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</p:txBody>
      </p:sp>
      <p:pic>
        <p:nvPicPr>
          <p:cNvPr id="5" name="Picture 4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0472D071-D773-4D14-BF6E-FFE8CBA89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3344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b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</a:br>
            <a:r>
              <a:rPr lang="en-GB" sz="36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Voice Sounds</a:t>
            </a:r>
            <a:br>
              <a:rPr lang="en-GB" sz="3600" dirty="0"/>
            </a:br>
            <a:br>
              <a:rPr lang="en-GB" sz="3600" dirty="0"/>
            </a:br>
            <a:br>
              <a:rPr lang="en-GB" sz="3600" dirty="0"/>
            </a:br>
            <a:br>
              <a:rPr lang="en-GB" sz="4000" dirty="0"/>
            </a:br>
            <a:endParaRPr lang="en-GB" sz="4000" dirty="0">
              <a:latin typeface="Tahoma" charset="0"/>
              <a:cs typeface="Tahom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620688"/>
            <a:ext cx="8229600" cy="4267200"/>
          </a:xfrm>
        </p:spPr>
        <p:txBody>
          <a:bodyPr/>
          <a:lstStyle/>
          <a:p>
            <a:pPr eaLnBrk="1" hangingPunct="1"/>
            <a:endParaRPr lang="en-GB" sz="2800" dirty="0">
              <a:latin typeface="Sassoon Infant Rg" panose="02000503030000020003" pitchFamily="2" charset="0"/>
              <a:ea typeface="Sassoon Infant Rg" panose="02000503030000020003" pitchFamily="2" charset="0"/>
            </a:endParaRPr>
          </a:p>
          <a:p>
            <a:pPr eaLnBrk="1" hangingPunct="1">
              <a:defRPr/>
            </a:pPr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Make your own voice sounds (e.g. going down a slide/ keep everyone quiet/ buzz like a bee).</a:t>
            </a:r>
          </a:p>
          <a:p>
            <a:pPr eaLnBrk="1" hangingPunct="1">
              <a:defRPr/>
            </a:pPr>
            <a:r>
              <a:rPr lang="en-GB" sz="2800" dirty="0">
                <a:latin typeface="Sassoon Infant Rg" panose="02000503030000020003" pitchFamily="2" charset="0"/>
                <a:ea typeface="Sassoon Infant Rg" panose="02000503030000020003" pitchFamily="2" charset="0"/>
              </a:rPr>
              <a:t>The aim is to distinguish between different vocal sounds and to begin oral blending and segmenting. Activities include Metal Mike, where children feed pictures of objects into a toy robot's mouth and the teacher sounds out the name of the object in a robot voice - /c/-/u/-/p/ cup, with the children joining in.</a:t>
            </a:r>
          </a:p>
        </p:txBody>
      </p:sp>
      <p:pic>
        <p:nvPicPr>
          <p:cNvPr id="5" name="Picture 4" descr="C:\Users\khoug\AppData\Local\Microsoft\Windows\INetCache\Content.Word\EYS_Logo-Hori-Inline_Col_Pos.png">
            <a:extLst>
              <a:ext uri="{FF2B5EF4-FFF2-40B4-BE49-F238E27FC236}">
                <a16:creationId xmlns:a16="http://schemas.microsoft.com/office/drawing/2014/main" id="{2BE51CC0-8381-45BD-9738-81F94515B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486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454080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 positive attitude">
  <a:themeElements>
    <a:clrScheme name="green &amp; yellow">
      <a:dk1>
        <a:srgbClr val="000000"/>
      </a:dk1>
      <a:lt1>
        <a:srgbClr val="000000"/>
      </a:lt1>
      <a:dk2>
        <a:srgbClr val="1F497D"/>
      </a:dk2>
      <a:lt2>
        <a:srgbClr val="4E9E00"/>
      </a:lt2>
      <a:accent1>
        <a:srgbClr val="EDC201"/>
      </a:accent1>
      <a:accent2>
        <a:srgbClr val="2C4000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A07500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 positive attitude</Template>
  <TotalTime>25897</TotalTime>
  <Words>942</Words>
  <Application>Microsoft Office PowerPoint</Application>
  <PresentationFormat>On-screen Show (4:3)</PresentationFormat>
  <Paragraphs>73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Kristen ITC</vt:lpstr>
      <vt:lpstr>Sassoon Infant Rg</vt:lpstr>
      <vt:lpstr>SassoonCRInfant</vt:lpstr>
      <vt:lpstr>Tahoma</vt:lpstr>
      <vt:lpstr>ppt template positive attitude</vt:lpstr>
      <vt:lpstr>Phase 1 Phonics for Parents</vt:lpstr>
      <vt:lpstr>Why teach phonics?</vt:lpstr>
      <vt:lpstr>What is Phase 1? </vt:lpstr>
      <vt:lpstr> General sound discrimination – environmental </vt:lpstr>
      <vt:lpstr>  General sound discrimination – instrumental  </vt:lpstr>
      <vt:lpstr>   General sound discrimination – body   </vt:lpstr>
      <vt:lpstr>    Rhythm &amp; rhyme    </vt:lpstr>
      <vt:lpstr>    Alliteration    </vt:lpstr>
      <vt:lpstr>    Voice Sounds    </vt:lpstr>
      <vt:lpstr>    Oral Blending    </vt:lpstr>
      <vt:lpstr>PowerPoint Presentation</vt:lpstr>
      <vt:lpstr>How can I help at home?</vt:lpstr>
      <vt:lpstr>PowerPoint Presentation</vt:lpstr>
      <vt:lpstr>Remember…..</vt:lpstr>
      <vt:lpstr>Do you have any questions?   Thank you for your time to find out more about phonics please check out the Early Years Staffroom Website www.earlyyearsstaffroom.com</vt:lpstr>
    </vt:vector>
  </TitlesOfParts>
  <Company>HQ SCE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 Meeting for Parents</dc:title>
  <dc:creator>Vicky Lunniss</dc:creator>
  <cp:lastModifiedBy>Rebecca Johns</cp:lastModifiedBy>
  <cp:revision>54</cp:revision>
  <cp:lastPrinted>2016-10-11T17:59:58Z</cp:lastPrinted>
  <dcterms:created xsi:type="dcterms:W3CDTF">2013-02-10T15:29:20Z</dcterms:created>
  <dcterms:modified xsi:type="dcterms:W3CDTF">2022-03-24T15:11:19Z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TC101971733</vt:lpwstr>
  </property>
</Properties>
</file>