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15"/>
  </p:notesMasterIdLst>
  <p:sldIdLst>
    <p:sldId id="256" r:id="rId2"/>
    <p:sldId id="257" r:id="rId3"/>
    <p:sldId id="258" r:id="rId4"/>
    <p:sldId id="259" r:id="rId5"/>
    <p:sldId id="260" r:id="rId6"/>
    <p:sldId id="261" r:id="rId7"/>
    <p:sldId id="268" r:id="rId8"/>
    <p:sldId id="262" r:id="rId9"/>
    <p:sldId id="263" r:id="rId10"/>
    <p:sldId id="264" r:id="rId11"/>
    <p:sldId id="265" r:id="rId12"/>
    <p:sldId id="267"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9"/>
    <p:restoredTop sz="94737"/>
  </p:normalViewPr>
  <p:slideViewPr>
    <p:cSldViewPr snapToGrid="0">
      <p:cViewPr>
        <p:scale>
          <a:sx n="130" d="100"/>
          <a:sy n="130" d="100"/>
        </p:scale>
        <p:origin x="96"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B3E13-A86E-4EA3-8970-74575E614C9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E1375E9-2C74-4413-A4C5-5579C3476F1D}">
      <dgm:prSet/>
      <dgm:spPr/>
      <dgm:t>
        <a:bodyPr/>
        <a:lstStyle/>
        <a:p>
          <a:r>
            <a:rPr lang="en-GB" b="1"/>
            <a:t>There are no writing or Science SATS test. </a:t>
          </a:r>
          <a:endParaRPr lang="en-US"/>
        </a:p>
      </dgm:t>
    </dgm:pt>
    <dgm:pt modelId="{7C72C677-D3FC-48F7-AFD7-24CF58154FAF}" type="parTrans" cxnId="{8B462D86-F34C-41DE-B279-B6F88EEF2DCD}">
      <dgm:prSet/>
      <dgm:spPr/>
      <dgm:t>
        <a:bodyPr/>
        <a:lstStyle/>
        <a:p>
          <a:endParaRPr lang="en-US"/>
        </a:p>
      </dgm:t>
    </dgm:pt>
    <dgm:pt modelId="{859730EA-BFF4-4F7F-9FC8-6A7183141DC1}" type="sibTrans" cxnId="{8B462D86-F34C-41DE-B279-B6F88EEF2DCD}">
      <dgm:prSet/>
      <dgm:spPr/>
      <dgm:t>
        <a:bodyPr/>
        <a:lstStyle/>
        <a:p>
          <a:endParaRPr lang="en-US"/>
        </a:p>
      </dgm:t>
    </dgm:pt>
    <dgm:pt modelId="{2AACE0C1-2217-41A6-9597-FFD19BA82DC3}">
      <dgm:prSet/>
      <dgm:spPr/>
      <dgm:t>
        <a:bodyPr/>
        <a:lstStyle/>
        <a:p>
          <a:r>
            <a:rPr lang="en-GB" b="1" dirty="0"/>
            <a:t>Writing and Science assessments will be formed from judgements made by me, looking at evidence from the children’s books which is collected over the course of the year. </a:t>
          </a:r>
          <a:endParaRPr lang="en-US" dirty="0"/>
        </a:p>
      </dgm:t>
    </dgm:pt>
    <dgm:pt modelId="{3E109085-0359-4864-A149-9BA664073BC5}" type="parTrans" cxnId="{D02E932A-738B-45CC-9FF1-11926115D4E4}">
      <dgm:prSet/>
      <dgm:spPr/>
      <dgm:t>
        <a:bodyPr/>
        <a:lstStyle/>
        <a:p>
          <a:endParaRPr lang="en-US"/>
        </a:p>
      </dgm:t>
    </dgm:pt>
    <dgm:pt modelId="{DD27A7E4-7BC5-4CA2-9E9A-6BBD212EAB8F}" type="sibTrans" cxnId="{D02E932A-738B-45CC-9FF1-11926115D4E4}">
      <dgm:prSet/>
      <dgm:spPr/>
      <dgm:t>
        <a:bodyPr/>
        <a:lstStyle/>
        <a:p>
          <a:endParaRPr lang="en-US"/>
        </a:p>
      </dgm:t>
    </dgm:pt>
    <dgm:pt modelId="{B9783F55-90AA-4F1A-9885-2835563AFDE4}">
      <dgm:prSet/>
      <dgm:spPr/>
      <dgm:t>
        <a:bodyPr/>
        <a:lstStyle/>
        <a:p>
          <a:r>
            <a:rPr lang="en-GB" b="1" dirty="0"/>
            <a:t>I will moderate their assessments with other professionals to make sure there is a consistent standard across the country. </a:t>
          </a:r>
          <a:endParaRPr lang="en-US" dirty="0"/>
        </a:p>
      </dgm:t>
    </dgm:pt>
    <dgm:pt modelId="{B7B730B3-FF37-4C2F-A9A9-634C2343185B}" type="parTrans" cxnId="{FA536223-A869-4FDA-A125-F3938770DB93}">
      <dgm:prSet/>
      <dgm:spPr/>
      <dgm:t>
        <a:bodyPr/>
        <a:lstStyle/>
        <a:p>
          <a:endParaRPr lang="en-US"/>
        </a:p>
      </dgm:t>
    </dgm:pt>
    <dgm:pt modelId="{02EA3530-6D46-4029-85F3-B482A24C4B1C}" type="sibTrans" cxnId="{FA536223-A869-4FDA-A125-F3938770DB93}">
      <dgm:prSet/>
      <dgm:spPr/>
      <dgm:t>
        <a:bodyPr/>
        <a:lstStyle/>
        <a:p>
          <a:endParaRPr lang="en-US"/>
        </a:p>
      </dgm:t>
    </dgm:pt>
    <dgm:pt modelId="{04CF74B6-BBAF-44E0-B5AD-3AC780C126FF}">
      <dgm:prSet/>
      <dgm:spPr/>
      <dgm:t>
        <a:bodyPr/>
        <a:lstStyle/>
        <a:p>
          <a:r>
            <a:rPr lang="en-GB" b="1"/>
            <a:t>Final judgements will be reported to parents at the same time as the other assessment results. </a:t>
          </a:r>
          <a:endParaRPr lang="en-US"/>
        </a:p>
      </dgm:t>
    </dgm:pt>
    <dgm:pt modelId="{4DFE3050-A7B5-44D4-AB6D-D0F23A39F54C}" type="parTrans" cxnId="{BCDE6848-3A2B-4A83-AB45-520A4D9B7570}">
      <dgm:prSet/>
      <dgm:spPr/>
      <dgm:t>
        <a:bodyPr/>
        <a:lstStyle/>
        <a:p>
          <a:endParaRPr lang="en-US"/>
        </a:p>
      </dgm:t>
    </dgm:pt>
    <dgm:pt modelId="{4CC99249-7763-4FB8-B342-009F03004C0E}" type="sibTrans" cxnId="{BCDE6848-3A2B-4A83-AB45-520A4D9B7570}">
      <dgm:prSet/>
      <dgm:spPr/>
      <dgm:t>
        <a:bodyPr/>
        <a:lstStyle/>
        <a:p>
          <a:endParaRPr lang="en-US"/>
        </a:p>
      </dgm:t>
    </dgm:pt>
    <dgm:pt modelId="{7EA2EC3A-63FD-274A-A2E1-BBB1859E4676}" type="pres">
      <dgm:prSet presAssocID="{546B3E13-A86E-4EA3-8970-74575E614C98}" presName="linear" presStyleCnt="0">
        <dgm:presLayoutVars>
          <dgm:animLvl val="lvl"/>
          <dgm:resizeHandles val="exact"/>
        </dgm:presLayoutVars>
      </dgm:prSet>
      <dgm:spPr/>
    </dgm:pt>
    <dgm:pt modelId="{43205775-3CD6-8249-80E4-280027485DA6}" type="pres">
      <dgm:prSet presAssocID="{9E1375E9-2C74-4413-A4C5-5579C3476F1D}" presName="parentText" presStyleLbl="node1" presStyleIdx="0" presStyleCnt="4">
        <dgm:presLayoutVars>
          <dgm:chMax val="0"/>
          <dgm:bulletEnabled val="1"/>
        </dgm:presLayoutVars>
      </dgm:prSet>
      <dgm:spPr/>
    </dgm:pt>
    <dgm:pt modelId="{6739B4A6-232F-1145-8C5C-7089D5BEDB28}" type="pres">
      <dgm:prSet presAssocID="{859730EA-BFF4-4F7F-9FC8-6A7183141DC1}" presName="spacer" presStyleCnt="0"/>
      <dgm:spPr/>
    </dgm:pt>
    <dgm:pt modelId="{A633D549-D796-F549-B535-BE9E41FEA11B}" type="pres">
      <dgm:prSet presAssocID="{2AACE0C1-2217-41A6-9597-FFD19BA82DC3}" presName="parentText" presStyleLbl="node1" presStyleIdx="1" presStyleCnt="4">
        <dgm:presLayoutVars>
          <dgm:chMax val="0"/>
          <dgm:bulletEnabled val="1"/>
        </dgm:presLayoutVars>
      </dgm:prSet>
      <dgm:spPr/>
    </dgm:pt>
    <dgm:pt modelId="{77EA17F3-1AF3-7449-9363-44F1DE79B180}" type="pres">
      <dgm:prSet presAssocID="{DD27A7E4-7BC5-4CA2-9E9A-6BBD212EAB8F}" presName="spacer" presStyleCnt="0"/>
      <dgm:spPr/>
    </dgm:pt>
    <dgm:pt modelId="{D9C144C5-CDE6-D14C-987A-F708C55192A4}" type="pres">
      <dgm:prSet presAssocID="{B9783F55-90AA-4F1A-9885-2835563AFDE4}" presName="parentText" presStyleLbl="node1" presStyleIdx="2" presStyleCnt="4">
        <dgm:presLayoutVars>
          <dgm:chMax val="0"/>
          <dgm:bulletEnabled val="1"/>
        </dgm:presLayoutVars>
      </dgm:prSet>
      <dgm:spPr/>
    </dgm:pt>
    <dgm:pt modelId="{9E849853-8B67-BF4A-B202-101A7E443FB5}" type="pres">
      <dgm:prSet presAssocID="{02EA3530-6D46-4029-85F3-B482A24C4B1C}" presName="spacer" presStyleCnt="0"/>
      <dgm:spPr/>
    </dgm:pt>
    <dgm:pt modelId="{D4BD0783-11D8-3B44-B82C-53ED65514643}" type="pres">
      <dgm:prSet presAssocID="{04CF74B6-BBAF-44E0-B5AD-3AC780C126FF}" presName="parentText" presStyleLbl="node1" presStyleIdx="3" presStyleCnt="4">
        <dgm:presLayoutVars>
          <dgm:chMax val="0"/>
          <dgm:bulletEnabled val="1"/>
        </dgm:presLayoutVars>
      </dgm:prSet>
      <dgm:spPr/>
    </dgm:pt>
  </dgm:ptLst>
  <dgm:cxnLst>
    <dgm:cxn modelId="{4C85DE0C-9BC3-DA43-8433-9305815D1909}" type="presOf" srcId="{B9783F55-90AA-4F1A-9885-2835563AFDE4}" destId="{D9C144C5-CDE6-D14C-987A-F708C55192A4}" srcOrd="0" destOrd="0" presId="urn:microsoft.com/office/officeart/2005/8/layout/vList2"/>
    <dgm:cxn modelId="{D95E1D21-22B0-4B43-82C4-8791A204A2B2}" type="presOf" srcId="{9E1375E9-2C74-4413-A4C5-5579C3476F1D}" destId="{43205775-3CD6-8249-80E4-280027485DA6}" srcOrd="0" destOrd="0" presId="urn:microsoft.com/office/officeart/2005/8/layout/vList2"/>
    <dgm:cxn modelId="{FA536223-A869-4FDA-A125-F3938770DB93}" srcId="{546B3E13-A86E-4EA3-8970-74575E614C98}" destId="{B9783F55-90AA-4F1A-9885-2835563AFDE4}" srcOrd="2" destOrd="0" parTransId="{B7B730B3-FF37-4C2F-A9A9-634C2343185B}" sibTransId="{02EA3530-6D46-4029-85F3-B482A24C4B1C}"/>
    <dgm:cxn modelId="{532C5A28-4CBA-8447-8B99-5CD0F31E2256}" type="presOf" srcId="{04CF74B6-BBAF-44E0-B5AD-3AC780C126FF}" destId="{D4BD0783-11D8-3B44-B82C-53ED65514643}" srcOrd="0" destOrd="0" presId="urn:microsoft.com/office/officeart/2005/8/layout/vList2"/>
    <dgm:cxn modelId="{D02E932A-738B-45CC-9FF1-11926115D4E4}" srcId="{546B3E13-A86E-4EA3-8970-74575E614C98}" destId="{2AACE0C1-2217-41A6-9597-FFD19BA82DC3}" srcOrd="1" destOrd="0" parTransId="{3E109085-0359-4864-A149-9BA664073BC5}" sibTransId="{DD27A7E4-7BC5-4CA2-9E9A-6BBD212EAB8F}"/>
    <dgm:cxn modelId="{BCDE6848-3A2B-4A83-AB45-520A4D9B7570}" srcId="{546B3E13-A86E-4EA3-8970-74575E614C98}" destId="{04CF74B6-BBAF-44E0-B5AD-3AC780C126FF}" srcOrd="3" destOrd="0" parTransId="{4DFE3050-A7B5-44D4-AB6D-D0F23A39F54C}" sibTransId="{4CC99249-7763-4FB8-B342-009F03004C0E}"/>
    <dgm:cxn modelId="{CF64D75A-5300-7043-83C0-168BC98DED15}" type="presOf" srcId="{2AACE0C1-2217-41A6-9597-FFD19BA82DC3}" destId="{A633D549-D796-F549-B535-BE9E41FEA11B}" srcOrd="0" destOrd="0" presId="urn:microsoft.com/office/officeart/2005/8/layout/vList2"/>
    <dgm:cxn modelId="{FA9A0475-667A-FA46-B281-65B2200B3A29}" type="presOf" srcId="{546B3E13-A86E-4EA3-8970-74575E614C98}" destId="{7EA2EC3A-63FD-274A-A2E1-BBB1859E4676}" srcOrd="0" destOrd="0" presId="urn:microsoft.com/office/officeart/2005/8/layout/vList2"/>
    <dgm:cxn modelId="{8B462D86-F34C-41DE-B279-B6F88EEF2DCD}" srcId="{546B3E13-A86E-4EA3-8970-74575E614C98}" destId="{9E1375E9-2C74-4413-A4C5-5579C3476F1D}" srcOrd="0" destOrd="0" parTransId="{7C72C677-D3FC-48F7-AFD7-24CF58154FAF}" sibTransId="{859730EA-BFF4-4F7F-9FC8-6A7183141DC1}"/>
    <dgm:cxn modelId="{0FB5C105-7A39-9F4F-A9E2-D0D449068586}" type="presParOf" srcId="{7EA2EC3A-63FD-274A-A2E1-BBB1859E4676}" destId="{43205775-3CD6-8249-80E4-280027485DA6}" srcOrd="0" destOrd="0" presId="urn:microsoft.com/office/officeart/2005/8/layout/vList2"/>
    <dgm:cxn modelId="{A891E086-F6E5-C54F-A9BD-7D17E96DA814}" type="presParOf" srcId="{7EA2EC3A-63FD-274A-A2E1-BBB1859E4676}" destId="{6739B4A6-232F-1145-8C5C-7089D5BEDB28}" srcOrd="1" destOrd="0" presId="urn:microsoft.com/office/officeart/2005/8/layout/vList2"/>
    <dgm:cxn modelId="{C320190C-B859-5940-847A-02D14B634B85}" type="presParOf" srcId="{7EA2EC3A-63FD-274A-A2E1-BBB1859E4676}" destId="{A633D549-D796-F549-B535-BE9E41FEA11B}" srcOrd="2" destOrd="0" presId="urn:microsoft.com/office/officeart/2005/8/layout/vList2"/>
    <dgm:cxn modelId="{8242406A-7BCB-4B48-8F12-C0CB8A0C0265}" type="presParOf" srcId="{7EA2EC3A-63FD-274A-A2E1-BBB1859E4676}" destId="{77EA17F3-1AF3-7449-9363-44F1DE79B180}" srcOrd="3" destOrd="0" presId="urn:microsoft.com/office/officeart/2005/8/layout/vList2"/>
    <dgm:cxn modelId="{C7599868-AE2A-934D-BB78-D60F072C4BD1}" type="presParOf" srcId="{7EA2EC3A-63FD-274A-A2E1-BBB1859E4676}" destId="{D9C144C5-CDE6-D14C-987A-F708C55192A4}" srcOrd="4" destOrd="0" presId="urn:microsoft.com/office/officeart/2005/8/layout/vList2"/>
    <dgm:cxn modelId="{289B7E17-9A4E-CA42-918E-0E8CE5B26368}" type="presParOf" srcId="{7EA2EC3A-63FD-274A-A2E1-BBB1859E4676}" destId="{9E849853-8B67-BF4A-B202-101A7E443FB5}" srcOrd="5" destOrd="0" presId="urn:microsoft.com/office/officeart/2005/8/layout/vList2"/>
    <dgm:cxn modelId="{5ECAA2CC-D057-C34C-A0AD-81A3697DE0AA}" type="presParOf" srcId="{7EA2EC3A-63FD-274A-A2E1-BBB1859E4676}" destId="{D4BD0783-11D8-3B44-B82C-53ED6551464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54EA7B-6929-4FD5-BA7F-854FC841C20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632BD6F-6D29-4515-9DA1-BDA9CA8C1AC7}">
      <dgm:prSet custT="1"/>
      <dgm:spPr/>
      <dgm:t>
        <a:bodyPr/>
        <a:lstStyle/>
        <a:p>
          <a:r>
            <a:rPr lang="en-GB" sz="3200" b="1" dirty="0"/>
            <a:t>How can I help my child? </a:t>
          </a:r>
          <a:endParaRPr lang="en-US" sz="3200" dirty="0"/>
        </a:p>
      </dgm:t>
    </dgm:pt>
    <dgm:pt modelId="{DAD32896-9C15-4DB7-B0C4-221F2698B103}" type="parTrans" cxnId="{22CCCCDD-9AEE-4562-80F9-60D7D8AB54AC}">
      <dgm:prSet/>
      <dgm:spPr/>
      <dgm:t>
        <a:bodyPr/>
        <a:lstStyle/>
        <a:p>
          <a:endParaRPr lang="en-US"/>
        </a:p>
      </dgm:t>
    </dgm:pt>
    <dgm:pt modelId="{A0074AD5-9C57-42BC-98FB-B847873BB814}" type="sibTrans" cxnId="{22CCCCDD-9AEE-4562-80F9-60D7D8AB54AC}">
      <dgm:prSet/>
      <dgm:spPr/>
      <dgm:t>
        <a:bodyPr/>
        <a:lstStyle/>
        <a:p>
          <a:endParaRPr lang="en-US"/>
        </a:p>
      </dgm:t>
    </dgm:pt>
    <dgm:pt modelId="{14906B0A-B38E-4B91-9A7D-E85E2D32B023}">
      <dgm:prSet/>
      <dgm:spPr/>
      <dgm:t>
        <a:bodyPr/>
        <a:lstStyle/>
        <a:p>
          <a:r>
            <a:rPr lang="en-GB" b="1"/>
            <a:t>Help children not to feel worried or pressured about SATS. All that is asked is that they try their best, but please reassure children that the SATS should not be causing anxiety. Do give lots of praise and encouragement! </a:t>
          </a:r>
          <a:endParaRPr lang="en-US"/>
        </a:p>
      </dgm:t>
    </dgm:pt>
    <dgm:pt modelId="{9DC48FBA-34E6-4105-A137-38408D8EA1B5}" type="parTrans" cxnId="{B5AFD1E3-244F-4EAE-A1B5-A3D7D0616EFE}">
      <dgm:prSet/>
      <dgm:spPr/>
      <dgm:t>
        <a:bodyPr/>
        <a:lstStyle/>
        <a:p>
          <a:endParaRPr lang="en-US"/>
        </a:p>
      </dgm:t>
    </dgm:pt>
    <dgm:pt modelId="{60E5AD6D-0D3D-4879-931A-4FDE0370FFAC}" type="sibTrans" cxnId="{B5AFD1E3-244F-4EAE-A1B5-A3D7D0616EFE}">
      <dgm:prSet/>
      <dgm:spPr/>
      <dgm:t>
        <a:bodyPr/>
        <a:lstStyle/>
        <a:p>
          <a:endParaRPr lang="en-US"/>
        </a:p>
      </dgm:t>
    </dgm:pt>
    <dgm:pt modelId="{D6D78A43-C7B1-4946-93A8-DF41834FBCD8}">
      <dgm:prSet/>
      <dgm:spPr/>
      <dgm:t>
        <a:bodyPr/>
        <a:lstStyle/>
        <a:p>
          <a:r>
            <a:rPr lang="en-GB" b="1"/>
            <a:t>Help children with organising their homework (including spellings and mental arithmetic) and support their reading for pleasure activities. </a:t>
          </a:r>
          <a:endParaRPr lang="en-US"/>
        </a:p>
      </dgm:t>
    </dgm:pt>
    <dgm:pt modelId="{2C9F6915-90BE-4F34-A72E-09A693730713}" type="parTrans" cxnId="{C00C00B8-E0EC-4883-8FD6-1A23C1E8245A}">
      <dgm:prSet/>
      <dgm:spPr/>
      <dgm:t>
        <a:bodyPr/>
        <a:lstStyle/>
        <a:p>
          <a:endParaRPr lang="en-US"/>
        </a:p>
      </dgm:t>
    </dgm:pt>
    <dgm:pt modelId="{C25BFB13-F2C1-471B-A33C-6679977AE23C}" type="sibTrans" cxnId="{C00C00B8-E0EC-4883-8FD6-1A23C1E8245A}">
      <dgm:prSet/>
      <dgm:spPr/>
      <dgm:t>
        <a:bodyPr/>
        <a:lstStyle/>
        <a:p>
          <a:endParaRPr lang="en-US"/>
        </a:p>
      </dgm:t>
    </dgm:pt>
    <dgm:pt modelId="{575CF3D4-384D-43CE-A047-C15539090AB7}">
      <dgm:prSet/>
      <dgm:spPr/>
      <dgm:t>
        <a:bodyPr/>
        <a:lstStyle/>
        <a:p>
          <a:r>
            <a:rPr lang="en-GB" b="1"/>
            <a:t>Help your child to have the best possible attendance at school. </a:t>
          </a:r>
          <a:endParaRPr lang="en-US"/>
        </a:p>
      </dgm:t>
    </dgm:pt>
    <dgm:pt modelId="{5CFBCDEB-599A-4F51-80E4-AA8BAEB37AC6}" type="parTrans" cxnId="{6DF764E6-B4A3-41DC-81A9-ADD043CC957E}">
      <dgm:prSet/>
      <dgm:spPr/>
      <dgm:t>
        <a:bodyPr/>
        <a:lstStyle/>
        <a:p>
          <a:endParaRPr lang="en-US"/>
        </a:p>
      </dgm:t>
    </dgm:pt>
    <dgm:pt modelId="{F4CF9FC6-C63A-43CC-AF74-159B70BF68D6}" type="sibTrans" cxnId="{6DF764E6-B4A3-41DC-81A9-ADD043CC957E}">
      <dgm:prSet/>
      <dgm:spPr/>
      <dgm:t>
        <a:bodyPr/>
        <a:lstStyle/>
        <a:p>
          <a:endParaRPr lang="en-US"/>
        </a:p>
      </dgm:t>
    </dgm:pt>
    <dgm:pt modelId="{EFDA83FB-7025-4E7B-97C6-E87947530553}">
      <dgm:prSet/>
      <dgm:spPr/>
      <dgm:t>
        <a:bodyPr/>
        <a:lstStyle/>
        <a:p>
          <a:r>
            <a:rPr lang="en-GB" b="1" dirty="0"/>
            <a:t>Please speak to a member of staff if you have questions or concerns.</a:t>
          </a:r>
          <a:endParaRPr lang="en-US" dirty="0"/>
        </a:p>
      </dgm:t>
    </dgm:pt>
    <dgm:pt modelId="{B68610D5-5BEA-428F-A56B-8CA168EA218F}" type="parTrans" cxnId="{83732FA2-D39C-4994-8EDD-BA59A60C83A5}">
      <dgm:prSet/>
      <dgm:spPr/>
      <dgm:t>
        <a:bodyPr/>
        <a:lstStyle/>
        <a:p>
          <a:endParaRPr lang="en-US"/>
        </a:p>
      </dgm:t>
    </dgm:pt>
    <dgm:pt modelId="{0B775246-3FAF-4915-8C02-C97920169480}" type="sibTrans" cxnId="{83732FA2-D39C-4994-8EDD-BA59A60C83A5}">
      <dgm:prSet/>
      <dgm:spPr/>
      <dgm:t>
        <a:bodyPr/>
        <a:lstStyle/>
        <a:p>
          <a:endParaRPr lang="en-US"/>
        </a:p>
      </dgm:t>
    </dgm:pt>
    <dgm:pt modelId="{21C1C97F-6484-3242-BE59-A27B7AFEA617}" type="pres">
      <dgm:prSet presAssocID="{EE54EA7B-6929-4FD5-BA7F-854FC841C202}" presName="diagram" presStyleCnt="0">
        <dgm:presLayoutVars>
          <dgm:dir/>
          <dgm:resizeHandles val="exact"/>
        </dgm:presLayoutVars>
      </dgm:prSet>
      <dgm:spPr/>
    </dgm:pt>
    <dgm:pt modelId="{26452060-FF27-454A-9DDF-7B1C54E004BF}" type="pres">
      <dgm:prSet presAssocID="{7632BD6F-6D29-4515-9DA1-BDA9CA8C1AC7}" presName="node" presStyleLbl="node1" presStyleIdx="0" presStyleCnt="5">
        <dgm:presLayoutVars>
          <dgm:bulletEnabled val="1"/>
        </dgm:presLayoutVars>
      </dgm:prSet>
      <dgm:spPr/>
    </dgm:pt>
    <dgm:pt modelId="{DE529DE2-F150-AC49-BE25-DE95E506D5AF}" type="pres">
      <dgm:prSet presAssocID="{A0074AD5-9C57-42BC-98FB-B847873BB814}" presName="sibTrans" presStyleCnt="0"/>
      <dgm:spPr/>
    </dgm:pt>
    <dgm:pt modelId="{BC1604FA-28E2-E347-8B6A-4611C75D7846}" type="pres">
      <dgm:prSet presAssocID="{14906B0A-B38E-4B91-9A7D-E85E2D32B023}" presName="node" presStyleLbl="node1" presStyleIdx="1" presStyleCnt="5">
        <dgm:presLayoutVars>
          <dgm:bulletEnabled val="1"/>
        </dgm:presLayoutVars>
      </dgm:prSet>
      <dgm:spPr/>
    </dgm:pt>
    <dgm:pt modelId="{E8C60BFE-C6E5-FD4E-A952-6CF304048C55}" type="pres">
      <dgm:prSet presAssocID="{60E5AD6D-0D3D-4879-931A-4FDE0370FFAC}" presName="sibTrans" presStyleCnt="0"/>
      <dgm:spPr/>
    </dgm:pt>
    <dgm:pt modelId="{3C298537-9E15-8842-92A1-F1DC2C075078}" type="pres">
      <dgm:prSet presAssocID="{D6D78A43-C7B1-4946-93A8-DF41834FBCD8}" presName="node" presStyleLbl="node1" presStyleIdx="2" presStyleCnt="5">
        <dgm:presLayoutVars>
          <dgm:bulletEnabled val="1"/>
        </dgm:presLayoutVars>
      </dgm:prSet>
      <dgm:spPr/>
    </dgm:pt>
    <dgm:pt modelId="{AB265C19-18DE-6648-892A-1E7A5A233BF5}" type="pres">
      <dgm:prSet presAssocID="{C25BFB13-F2C1-471B-A33C-6679977AE23C}" presName="sibTrans" presStyleCnt="0"/>
      <dgm:spPr/>
    </dgm:pt>
    <dgm:pt modelId="{2D3D776F-C6A7-1A4D-B682-81E7A12F591C}" type="pres">
      <dgm:prSet presAssocID="{575CF3D4-384D-43CE-A047-C15539090AB7}" presName="node" presStyleLbl="node1" presStyleIdx="3" presStyleCnt="5">
        <dgm:presLayoutVars>
          <dgm:bulletEnabled val="1"/>
        </dgm:presLayoutVars>
      </dgm:prSet>
      <dgm:spPr/>
    </dgm:pt>
    <dgm:pt modelId="{5F8A92A2-262D-954D-8651-85D74D25D61A}" type="pres">
      <dgm:prSet presAssocID="{F4CF9FC6-C63A-43CC-AF74-159B70BF68D6}" presName="sibTrans" presStyleCnt="0"/>
      <dgm:spPr/>
    </dgm:pt>
    <dgm:pt modelId="{7CB4F2AC-A214-DD4A-B5EF-B93806AE20EA}" type="pres">
      <dgm:prSet presAssocID="{EFDA83FB-7025-4E7B-97C6-E87947530553}" presName="node" presStyleLbl="node1" presStyleIdx="4" presStyleCnt="5">
        <dgm:presLayoutVars>
          <dgm:bulletEnabled val="1"/>
        </dgm:presLayoutVars>
      </dgm:prSet>
      <dgm:spPr/>
    </dgm:pt>
  </dgm:ptLst>
  <dgm:cxnLst>
    <dgm:cxn modelId="{22B3A137-F9A0-A342-BD21-C4708467FC11}" type="presOf" srcId="{7632BD6F-6D29-4515-9DA1-BDA9CA8C1AC7}" destId="{26452060-FF27-454A-9DDF-7B1C54E004BF}" srcOrd="0" destOrd="0" presId="urn:microsoft.com/office/officeart/2005/8/layout/default"/>
    <dgm:cxn modelId="{16A6ED46-3DA8-B442-A225-657CFFBEE54D}" type="presOf" srcId="{575CF3D4-384D-43CE-A047-C15539090AB7}" destId="{2D3D776F-C6A7-1A4D-B682-81E7A12F591C}" srcOrd="0" destOrd="0" presId="urn:microsoft.com/office/officeart/2005/8/layout/default"/>
    <dgm:cxn modelId="{834D9663-A904-C74E-848E-F3D886A748B4}" type="presOf" srcId="{EE54EA7B-6929-4FD5-BA7F-854FC841C202}" destId="{21C1C97F-6484-3242-BE59-A27B7AFEA617}" srcOrd="0" destOrd="0" presId="urn:microsoft.com/office/officeart/2005/8/layout/default"/>
    <dgm:cxn modelId="{7D6D6D6A-905B-834B-9CD8-06106B7C7273}" type="presOf" srcId="{D6D78A43-C7B1-4946-93A8-DF41834FBCD8}" destId="{3C298537-9E15-8842-92A1-F1DC2C075078}" srcOrd="0" destOrd="0" presId="urn:microsoft.com/office/officeart/2005/8/layout/default"/>
    <dgm:cxn modelId="{83732FA2-D39C-4994-8EDD-BA59A60C83A5}" srcId="{EE54EA7B-6929-4FD5-BA7F-854FC841C202}" destId="{EFDA83FB-7025-4E7B-97C6-E87947530553}" srcOrd="4" destOrd="0" parTransId="{B68610D5-5BEA-428F-A56B-8CA168EA218F}" sibTransId="{0B775246-3FAF-4915-8C02-C97920169480}"/>
    <dgm:cxn modelId="{1D72E2B1-5A81-4842-BA76-7D2AE49AA9C7}" type="presOf" srcId="{EFDA83FB-7025-4E7B-97C6-E87947530553}" destId="{7CB4F2AC-A214-DD4A-B5EF-B93806AE20EA}" srcOrd="0" destOrd="0" presId="urn:microsoft.com/office/officeart/2005/8/layout/default"/>
    <dgm:cxn modelId="{C00C00B8-E0EC-4883-8FD6-1A23C1E8245A}" srcId="{EE54EA7B-6929-4FD5-BA7F-854FC841C202}" destId="{D6D78A43-C7B1-4946-93A8-DF41834FBCD8}" srcOrd="2" destOrd="0" parTransId="{2C9F6915-90BE-4F34-A72E-09A693730713}" sibTransId="{C25BFB13-F2C1-471B-A33C-6679977AE23C}"/>
    <dgm:cxn modelId="{405816B8-C30D-B64E-A8E4-687EBAAEC8A9}" type="presOf" srcId="{14906B0A-B38E-4B91-9A7D-E85E2D32B023}" destId="{BC1604FA-28E2-E347-8B6A-4611C75D7846}" srcOrd="0" destOrd="0" presId="urn:microsoft.com/office/officeart/2005/8/layout/default"/>
    <dgm:cxn modelId="{22CCCCDD-9AEE-4562-80F9-60D7D8AB54AC}" srcId="{EE54EA7B-6929-4FD5-BA7F-854FC841C202}" destId="{7632BD6F-6D29-4515-9DA1-BDA9CA8C1AC7}" srcOrd="0" destOrd="0" parTransId="{DAD32896-9C15-4DB7-B0C4-221F2698B103}" sibTransId="{A0074AD5-9C57-42BC-98FB-B847873BB814}"/>
    <dgm:cxn modelId="{B5AFD1E3-244F-4EAE-A1B5-A3D7D0616EFE}" srcId="{EE54EA7B-6929-4FD5-BA7F-854FC841C202}" destId="{14906B0A-B38E-4B91-9A7D-E85E2D32B023}" srcOrd="1" destOrd="0" parTransId="{9DC48FBA-34E6-4105-A137-38408D8EA1B5}" sibTransId="{60E5AD6D-0D3D-4879-931A-4FDE0370FFAC}"/>
    <dgm:cxn modelId="{6DF764E6-B4A3-41DC-81A9-ADD043CC957E}" srcId="{EE54EA7B-6929-4FD5-BA7F-854FC841C202}" destId="{575CF3D4-384D-43CE-A047-C15539090AB7}" srcOrd="3" destOrd="0" parTransId="{5CFBCDEB-599A-4F51-80E4-AA8BAEB37AC6}" sibTransId="{F4CF9FC6-C63A-43CC-AF74-159B70BF68D6}"/>
    <dgm:cxn modelId="{B4ADCD1F-FBC5-9448-800E-2AD274A31137}" type="presParOf" srcId="{21C1C97F-6484-3242-BE59-A27B7AFEA617}" destId="{26452060-FF27-454A-9DDF-7B1C54E004BF}" srcOrd="0" destOrd="0" presId="urn:microsoft.com/office/officeart/2005/8/layout/default"/>
    <dgm:cxn modelId="{339E4D34-5274-F341-9346-FAF5C9A65F66}" type="presParOf" srcId="{21C1C97F-6484-3242-BE59-A27B7AFEA617}" destId="{DE529DE2-F150-AC49-BE25-DE95E506D5AF}" srcOrd="1" destOrd="0" presId="urn:microsoft.com/office/officeart/2005/8/layout/default"/>
    <dgm:cxn modelId="{B2B87B21-0048-7148-B58A-6407803F0387}" type="presParOf" srcId="{21C1C97F-6484-3242-BE59-A27B7AFEA617}" destId="{BC1604FA-28E2-E347-8B6A-4611C75D7846}" srcOrd="2" destOrd="0" presId="urn:microsoft.com/office/officeart/2005/8/layout/default"/>
    <dgm:cxn modelId="{0680B977-2FA1-3E47-A9A3-F90DB1B1F64B}" type="presParOf" srcId="{21C1C97F-6484-3242-BE59-A27B7AFEA617}" destId="{E8C60BFE-C6E5-FD4E-A952-6CF304048C55}" srcOrd="3" destOrd="0" presId="urn:microsoft.com/office/officeart/2005/8/layout/default"/>
    <dgm:cxn modelId="{370CAB27-CFE1-CE42-B268-450FB4F485F6}" type="presParOf" srcId="{21C1C97F-6484-3242-BE59-A27B7AFEA617}" destId="{3C298537-9E15-8842-92A1-F1DC2C075078}" srcOrd="4" destOrd="0" presId="urn:microsoft.com/office/officeart/2005/8/layout/default"/>
    <dgm:cxn modelId="{3166A960-9F6E-E34A-87BC-CA6C9881A7E1}" type="presParOf" srcId="{21C1C97F-6484-3242-BE59-A27B7AFEA617}" destId="{AB265C19-18DE-6648-892A-1E7A5A233BF5}" srcOrd="5" destOrd="0" presId="urn:microsoft.com/office/officeart/2005/8/layout/default"/>
    <dgm:cxn modelId="{A88AC7FA-CAA5-F84A-8AED-13B396239CCD}" type="presParOf" srcId="{21C1C97F-6484-3242-BE59-A27B7AFEA617}" destId="{2D3D776F-C6A7-1A4D-B682-81E7A12F591C}" srcOrd="6" destOrd="0" presId="urn:microsoft.com/office/officeart/2005/8/layout/default"/>
    <dgm:cxn modelId="{EEF019FB-B7EF-494B-9EA3-547E041BC8D9}" type="presParOf" srcId="{21C1C97F-6484-3242-BE59-A27B7AFEA617}" destId="{5F8A92A2-262D-954D-8651-85D74D25D61A}" srcOrd="7" destOrd="0" presId="urn:microsoft.com/office/officeart/2005/8/layout/default"/>
    <dgm:cxn modelId="{307DFB7C-7E62-DA49-B937-3FEC395E0F19}" type="presParOf" srcId="{21C1C97F-6484-3242-BE59-A27B7AFEA617}" destId="{7CB4F2AC-A214-DD4A-B5EF-B93806AE20E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05775-3CD6-8249-80E4-280027485DA6}">
      <dsp:nvSpPr>
        <dsp:cNvPr id="0" name=""/>
        <dsp:cNvSpPr/>
      </dsp:nvSpPr>
      <dsp:spPr>
        <a:xfrm>
          <a:off x="0" y="711289"/>
          <a:ext cx="6900512" cy="9743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a:t>There are no writing or Science SATS test. </a:t>
          </a:r>
          <a:endParaRPr lang="en-US" sz="2500" kern="1200"/>
        </a:p>
      </dsp:txBody>
      <dsp:txXfrm>
        <a:off x="47566" y="758855"/>
        <a:ext cx="6805380" cy="879258"/>
      </dsp:txXfrm>
    </dsp:sp>
    <dsp:sp modelId="{A633D549-D796-F549-B535-BE9E41FEA11B}">
      <dsp:nvSpPr>
        <dsp:cNvPr id="0" name=""/>
        <dsp:cNvSpPr/>
      </dsp:nvSpPr>
      <dsp:spPr>
        <a:xfrm>
          <a:off x="0" y="1757679"/>
          <a:ext cx="6900512" cy="974390"/>
        </a:xfrm>
        <a:prstGeom prst="roundRect">
          <a:avLst/>
        </a:prstGeom>
        <a:solidFill>
          <a:schemeClr val="accent2">
            <a:hueOff val="-503719"/>
            <a:satOff val="-311"/>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Writing and Science assessments will be formed from judgements made by me, looking at evidence from the children’s books which is collected over the course of the year. </a:t>
          </a:r>
          <a:endParaRPr lang="en-US" sz="2500" kern="1200" dirty="0"/>
        </a:p>
      </dsp:txBody>
      <dsp:txXfrm>
        <a:off x="47566" y="1805245"/>
        <a:ext cx="6805380" cy="879258"/>
      </dsp:txXfrm>
    </dsp:sp>
    <dsp:sp modelId="{D9C144C5-CDE6-D14C-987A-F708C55192A4}">
      <dsp:nvSpPr>
        <dsp:cNvPr id="0" name=""/>
        <dsp:cNvSpPr/>
      </dsp:nvSpPr>
      <dsp:spPr>
        <a:xfrm>
          <a:off x="0" y="2804070"/>
          <a:ext cx="6900512" cy="974390"/>
        </a:xfrm>
        <a:prstGeom prst="roundRect">
          <a:avLst/>
        </a:prstGeom>
        <a:solidFill>
          <a:schemeClr val="accent2">
            <a:hueOff val="-1007438"/>
            <a:satOff val="-621"/>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I will moderate their assessments with other professionals to make sure there is a consistent standard across the country. </a:t>
          </a:r>
          <a:endParaRPr lang="en-US" sz="2500" kern="1200" dirty="0"/>
        </a:p>
      </dsp:txBody>
      <dsp:txXfrm>
        <a:off x="47566" y="2851636"/>
        <a:ext cx="6805380" cy="879258"/>
      </dsp:txXfrm>
    </dsp:sp>
    <dsp:sp modelId="{D4BD0783-11D8-3B44-B82C-53ED65514643}">
      <dsp:nvSpPr>
        <dsp:cNvPr id="0" name=""/>
        <dsp:cNvSpPr/>
      </dsp:nvSpPr>
      <dsp:spPr>
        <a:xfrm>
          <a:off x="0" y="3850461"/>
          <a:ext cx="6900512" cy="974390"/>
        </a:xfrm>
        <a:prstGeom prst="roundRect">
          <a:avLst/>
        </a:prstGeom>
        <a:solidFill>
          <a:schemeClr val="accent2">
            <a:hueOff val="-1511158"/>
            <a:satOff val="-932"/>
            <a:lumOff val="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a:t>Final judgements will be reported to parents at the same time as the other assessment results. </a:t>
          </a:r>
          <a:endParaRPr lang="en-US" sz="2500" kern="1200"/>
        </a:p>
      </dsp:txBody>
      <dsp:txXfrm>
        <a:off x="47566" y="3898027"/>
        <a:ext cx="6805380" cy="879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52060-FF27-454A-9DDF-7B1C54E004BF}">
      <dsp:nvSpPr>
        <dsp:cNvPr id="0" name=""/>
        <dsp:cNvSpPr/>
      </dsp:nvSpPr>
      <dsp:spPr>
        <a:xfrm>
          <a:off x="545672" y="1800"/>
          <a:ext cx="2766269" cy="16597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t>How can I help my child? </a:t>
          </a:r>
          <a:endParaRPr lang="en-US" sz="3200" kern="1200" dirty="0"/>
        </a:p>
      </dsp:txBody>
      <dsp:txXfrm>
        <a:off x="545672" y="1800"/>
        <a:ext cx="2766269" cy="1659761"/>
      </dsp:txXfrm>
    </dsp:sp>
    <dsp:sp modelId="{BC1604FA-28E2-E347-8B6A-4611C75D7846}">
      <dsp:nvSpPr>
        <dsp:cNvPr id="0" name=""/>
        <dsp:cNvSpPr/>
      </dsp:nvSpPr>
      <dsp:spPr>
        <a:xfrm>
          <a:off x="3588569" y="1800"/>
          <a:ext cx="2766269" cy="16597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Help children not to feel worried or pressured about SATS. All that is asked is that they try their best, but please reassure children that the SATS should not be causing anxiety. Do give lots of praise and encouragement! </a:t>
          </a:r>
          <a:endParaRPr lang="en-US" sz="1900" kern="1200"/>
        </a:p>
      </dsp:txBody>
      <dsp:txXfrm>
        <a:off x="3588569" y="1800"/>
        <a:ext cx="2766269" cy="1659761"/>
      </dsp:txXfrm>
    </dsp:sp>
    <dsp:sp modelId="{3C298537-9E15-8842-92A1-F1DC2C075078}">
      <dsp:nvSpPr>
        <dsp:cNvPr id="0" name=""/>
        <dsp:cNvSpPr/>
      </dsp:nvSpPr>
      <dsp:spPr>
        <a:xfrm>
          <a:off x="545672" y="1938189"/>
          <a:ext cx="2766269" cy="16597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Help children with organising their homework (including spellings and mental arithmetic) and support their reading for pleasure activities. </a:t>
          </a:r>
          <a:endParaRPr lang="en-US" sz="1900" kern="1200"/>
        </a:p>
      </dsp:txBody>
      <dsp:txXfrm>
        <a:off x="545672" y="1938189"/>
        <a:ext cx="2766269" cy="1659761"/>
      </dsp:txXfrm>
    </dsp:sp>
    <dsp:sp modelId="{2D3D776F-C6A7-1A4D-B682-81E7A12F591C}">
      <dsp:nvSpPr>
        <dsp:cNvPr id="0" name=""/>
        <dsp:cNvSpPr/>
      </dsp:nvSpPr>
      <dsp:spPr>
        <a:xfrm>
          <a:off x="3588569" y="1938189"/>
          <a:ext cx="2766269" cy="16597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Help your child to have the best possible attendance at school. </a:t>
          </a:r>
          <a:endParaRPr lang="en-US" sz="1900" kern="1200"/>
        </a:p>
      </dsp:txBody>
      <dsp:txXfrm>
        <a:off x="3588569" y="1938189"/>
        <a:ext cx="2766269" cy="1659761"/>
      </dsp:txXfrm>
    </dsp:sp>
    <dsp:sp modelId="{7CB4F2AC-A214-DD4A-B5EF-B93806AE20EA}">
      <dsp:nvSpPr>
        <dsp:cNvPr id="0" name=""/>
        <dsp:cNvSpPr/>
      </dsp:nvSpPr>
      <dsp:spPr>
        <a:xfrm>
          <a:off x="2067121" y="3874578"/>
          <a:ext cx="2766269" cy="16597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t>Please speak to a member of staff if you have questions or concerns.</a:t>
          </a:r>
          <a:endParaRPr lang="en-US" sz="1900" kern="1200" dirty="0"/>
        </a:p>
      </dsp:txBody>
      <dsp:txXfrm>
        <a:off x="2067121" y="3874578"/>
        <a:ext cx="2766269" cy="16597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0T08:29:19.271"/>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FE9B5-49DD-5F4F-8EF0-5C3671942878}" type="datetimeFigureOut">
              <a:rPr lang="en-US" smtClean="0"/>
              <a:t>9/19/23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1FD84-F14D-914E-8B31-6EDEAFF03DC1}" type="slidenum">
              <a:rPr lang="en-US" smtClean="0"/>
              <a:t>‹#›</a:t>
            </a:fld>
            <a:endParaRPr lang="en-US"/>
          </a:p>
        </p:txBody>
      </p:sp>
    </p:spTree>
    <p:extLst>
      <p:ext uri="{BB962C8B-B14F-4D97-AF65-F5344CB8AC3E}">
        <p14:creationId xmlns:p14="http://schemas.microsoft.com/office/powerpoint/2010/main" val="42643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Morning - interventions – important to be on time</a:t>
            </a:r>
          </a:p>
        </p:txBody>
      </p:sp>
      <p:sp>
        <p:nvSpPr>
          <p:cNvPr id="4" name="Slide Number Placeholder 3"/>
          <p:cNvSpPr>
            <a:spLocks noGrp="1"/>
          </p:cNvSpPr>
          <p:nvPr>
            <p:ph type="sldNum" sz="quarter" idx="5"/>
          </p:nvPr>
        </p:nvSpPr>
        <p:spPr/>
        <p:txBody>
          <a:bodyPr/>
          <a:lstStyle/>
          <a:p>
            <a:fld id="{E771FD84-F14D-914E-8B31-6EDEAFF03DC1}" type="slidenum">
              <a:rPr lang="en-US" smtClean="0"/>
              <a:t>2</a:t>
            </a:fld>
            <a:endParaRPr lang="en-US"/>
          </a:p>
        </p:txBody>
      </p:sp>
    </p:spTree>
    <p:extLst>
      <p:ext uri="{BB962C8B-B14F-4D97-AF65-F5344CB8AC3E}">
        <p14:creationId xmlns:p14="http://schemas.microsoft.com/office/powerpoint/2010/main" val="1931233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9/19/23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2962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9/19/23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3132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9/19/23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9377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9/19/23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163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9/19/23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395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9/19/23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5027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9/19/23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8560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9/19/23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693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9/19/23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9609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9/19/23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7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9/19/23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49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9/19/23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76456525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C43EC05D-1A31-A02B-1ED6-B2FBE242C655}"/>
              </a:ext>
            </a:extLst>
          </p:cNvPr>
          <p:cNvPicPr>
            <a:picLocks noChangeAspect="1"/>
          </p:cNvPicPr>
          <p:nvPr/>
        </p:nvPicPr>
        <p:blipFill rotWithShape="1">
          <a:blip r:embed="rId2">
            <a:alphaModFix amt="50000"/>
          </a:blip>
          <a:srcRect t="10762" r="-1" b="9712"/>
          <a:stretch/>
        </p:blipFill>
        <p:spPr>
          <a:xfrm>
            <a:off x="20" y="10"/>
            <a:ext cx="12188930" cy="6857990"/>
          </a:xfrm>
          <a:prstGeom prst="rect">
            <a:avLst/>
          </a:prstGeom>
        </p:spPr>
      </p:pic>
      <p:sp>
        <p:nvSpPr>
          <p:cNvPr id="2" name="Title 1">
            <a:extLst>
              <a:ext uri="{FF2B5EF4-FFF2-40B4-BE49-F238E27FC236}">
                <a16:creationId xmlns:a16="http://schemas.microsoft.com/office/drawing/2014/main" id="{00E30ABD-5D6A-CE69-916C-A89CA6074199}"/>
              </a:ext>
            </a:extLst>
          </p:cNvPr>
          <p:cNvSpPr>
            <a:spLocks noGrp="1"/>
          </p:cNvSpPr>
          <p:nvPr>
            <p:ph type="ctrTitle"/>
          </p:nvPr>
        </p:nvSpPr>
        <p:spPr>
          <a:xfrm>
            <a:off x="1524000" y="1122363"/>
            <a:ext cx="9144000" cy="3063240"/>
          </a:xfrm>
        </p:spPr>
        <p:txBody>
          <a:bodyPr>
            <a:normAutofit/>
          </a:bodyPr>
          <a:lstStyle/>
          <a:p>
            <a:pPr algn="ctr"/>
            <a:r>
              <a:rPr lang="en-US" sz="10800">
                <a:solidFill>
                  <a:schemeClr val="bg1"/>
                </a:solidFill>
              </a:rPr>
              <a:t>Year 6</a:t>
            </a:r>
          </a:p>
        </p:txBody>
      </p:sp>
      <p:sp>
        <p:nvSpPr>
          <p:cNvPr id="3" name="Subtitle 2">
            <a:extLst>
              <a:ext uri="{FF2B5EF4-FFF2-40B4-BE49-F238E27FC236}">
                <a16:creationId xmlns:a16="http://schemas.microsoft.com/office/drawing/2014/main" id="{AD56A7A7-65BA-B45D-5B21-0729AB97E509}"/>
              </a:ext>
            </a:extLst>
          </p:cNvPr>
          <p:cNvSpPr>
            <a:spLocks noGrp="1"/>
          </p:cNvSpPr>
          <p:nvPr>
            <p:ph type="subTitle" idx="1"/>
          </p:nvPr>
        </p:nvSpPr>
        <p:spPr>
          <a:xfrm>
            <a:off x="1527048" y="4599432"/>
            <a:ext cx="9144000" cy="1536192"/>
          </a:xfrm>
        </p:spPr>
        <p:txBody>
          <a:bodyPr>
            <a:normAutofit/>
          </a:bodyPr>
          <a:lstStyle/>
          <a:p>
            <a:pPr algn="ctr"/>
            <a:r>
              <a:rPr lang="en-US" sz="3200">
                <a:solidFill>
                  <a:schemeClr val="bg1"/>
                </a:solidFill>
              </a:rPr>
              <a:t>Miss Andrew and Miss O’Malley</a:t>
            </a:r>
          </a:p>
        </p:txBody>
      </p:sp>
      <p:sp>
        <p:nvSpPr>
          <p:cNvPr id="17"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255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05205D6-A85C-6369-85F8-000745851081}"/>
              </a:ext>
            </a:extLst>
          </p:cNvPr>
          <p:cNvPicPr>
            <a:picLocks noChangeAspect="1"/>
          </p:cNvPicPr>
          <p:nvPr/>
        </p:nvPicPr>
        <p:blipFill rotWithShape="1">
          <a:blip r:embed="rId2"/>
          <a:srcRect t="483" r="1" b="19159"/>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141349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9">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D729E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TextBox 2">
            <a:extLst>
              <a:ext uri="{FF2B5EF4-FFF2-40B4-BE49-F238E27FC236}">
                <a16:creationId xmlns:a16="http://schemas.microsoft.com/office/drawing/2014/main" id="{C297FE5F-BC13-D17B-751B-07836D7A0F19}"/>
              </a:ext>
            </a:extLst>
          </p:cNvPr>
          <p:cNvGraphicFramePr/>
          <p:nvPr>
            <p:extLst>
              <p:ext uri="{D42A27DB-BD31-4B8C-83A1-F6EECF244321}">
                <p14:modId xmlns:p14="http://schemas.microsoft.com/office/powerpoint/2010/main" val="132971004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329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6F26156-FD35-FBEA-246F-772E29794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862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D729E7"/>
          </a:solidFill>
          <a:ln w="34925">
            <a:solidFill>
              <a:srgbClr val="D729E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extBox 2">
            <a:extLst>
              <a:ext uri="{FF2B5EF4-FFF2-40B4-BE49-F238E27FC236}">
                <a16:creationId xmlns:a16="http://schemas.microsoft.com/office/drawing/2014/main" id="{42FE4B8F-55E5-EF87-40A0-5FF80CC43EC8}"/>
              </a:ext>
            </a:extLst>
          </p:cNvPr>
          <p:cNvGraphicFramePr/>
          <p:nvPr>
            <p:extLst>
              <p:ext uri="{D42A27DB-BD31-4B8C-83A1-F6EECF244321}">
                <p14:modId xmlns:p14="http://schemas.microsoft.com/office/powerpoint/2010/main" val="207498637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469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6">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7235A79-4D1B-FFEB-BDB8-53E6972C086B}"/>
              </a:ext>
            </a:extLst>
          </p:cNvPr>
          <p:cNvPicPr>
            <a:picLocks noChangeAspect="1"/>
          </p:cNvPicPr>
          <p:nvPr/>
        </p:nvPicPr>
        <p:blipFill rotWithShape="1">
          <a:blip r:embed="rId3"/>
          <a:srcRect l="5466" r="986"/>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1937943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68010F-25F3-4E9D-A467-3EA1820C8122}"/>
              </a:ext>
            </a:extLst>
          </p:cNvPr>
          <p:cNvPicPr>
            <a:picLocks noChangeAspect="1"/>
          </p:cNvPicPr>
          <p:nvPr/>
        </p:nvPicPr>
        <p:blipFill>
          <a:blip r:embed="rId2"/>
          <a:stretch>
            <a:fillRect/>
          </a:stretch>
        </p:blipFill>
        <p:spPr>
          <a:xfrm>
            <a:off x="2209800" y="461883"/>
            <a:ext cx="7772400" cy="5934234"/>
          </a:xfrm>
          <a:prstGeom prst="rect">
            <a:avLst/>
          </a:prstGeom>
        </p:spPr>
      </p:pic>
    </p:spTree>
    <p:extLst>
      <p:ext uri="{BB962C8B-B14F-4D97-AF65-F5344CB8AC3E}">
        <p14:creationId xmlns:p14="http://schemas.microsoft.com/office/powerpoint/2010/main" val="425232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106E4C-96A1-7497-D753-0F42604C3988}"/>
              </a:ext>
            </a:extLst>
          </p:cNvPr>
          <p:cNvPicPr>
            <a:picLocks noChangeAspect="1"/>
          </p:cNvPicPr>
          <p:nvPr/>
        </p:nvPicPr>
        <p:blipFill>
          <a:blip r:embed="rId2"/>
          <a:stretch>
            <a:fillRect/>
          </a:stretch>
        </p:blipFill>
        <p:spPr>
          <a:xfrm>
            <a:off x="2209800" y="1316810"/>
            <a:ext cx="7772400" cy="4224379"/>
          </a:xfrm>
          <a:prstGeom prst="rect">
            <a:avLst/>
          </a:prstGeom>
        </p:spPr>
      </p:pic>
    </p:spTree>
    <p:extLst>
      <p:ext uri="{BB962C8B-B14F-4D97-AF65-F5344CB8AC3E}">
        <p14:creationId xmlns:p14="http://schemas.microsoft.com/office/powerpoint/2010/main" val="112234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FA57B2-8182-F8EE-2602-F5AFFC7AEFAB}"/>
              </a:ext>
            </a:extLst>
          </p:cNvPr>
          <p:cNvPicPr>
            <a:picLocks noChangeAspect="1"/>
          </p:cNvPicPr>
          <p:nvPr/>
        </p:nvPicPr>
        <p:blipFill>
          <a:blip r:embed="rId2"/>
          <a:stretch>
            <a:fillRect/>
          </a:stretch>
        </p:blipFill>
        <p:spPr>
          <a:xfrm>
            <a:off x="1150938" y="1511300"/>
            <a:ext cx="3175000" cy="3835400"/>
          </a:xfrm>
          <a:prstGeom prst="rect">
            <a:avLst/>
          </a:prstGeom>
        </p:spPr>
      </p:pic>
      <p:pic>
        <p:nvPicPr>
          <p:cNvPr id="3" name="Picture 2">
            <a:extLst>
              <a:ext uri="{FF2B5EF4-FFF2-40B4-BE49-F238E27FC236}">
                <a16:creationId xmlns:a16="http://schemas.microsoft.com/office/drawing/2014/main" id="{61735C2B-D4B9-F191-A45F-90B634BAD362}"/>
              </a:ext>
            </a:extLst>
          </p:cNvPr>
          <p:cNvPicPr>
            <a:picLocks noChangeAspect="1"/>
          </p:cNvPicPr>
          <p:nvPr/>
        </p:nvPicPr>
        <p:blipFill>
          <a:blip r:embed="rId3"/>
          <a:stretch>
            <a:fillRect/>
          </a:stretch>
        </p:blipFill>
        <p:spPr>
          <a:xfrm>
            <a:off x="7140575" y="1511300"/>
            <a:ext cx="2997200" cy="3835400"/>
          </a:xfrm>
          <a:prstGeom prst="rect">
            <a:avLst/>
          </a:prstGeom>
        </p:spPr>
      </p:pic>
    </p:spTree>
    <p:extLst>
      <p:ext uri="{BB962C8B-B14F-4D97-AF65-F5344CB8AC3E}">
        <p14:creationId xmlns:p14="http://schemas.microsoft.com/office/powerpoint/2010/main" val="259351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729E7"/>
          </a:solidFill>
          <a:ln w="38100" cap="rnd">
            <a:solidFill>
              <a:srgbClr val="D729E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7291BC-D06A-6413-FEFF-C56370674923}"/>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110000"/>
              </a:lnSpc>
              <a:spcAft>
                <a:spcPts val="600"/>
              </a:spcAft>
            </a:pPr>
            <a:r>
              <a:rPr lang="en-US" sz="6000" dirty="0"/>
              <a:t>Handwriting</a:t>
            </a:r>
            <a:endParaRPr lang="en-US" dirty="0"/>
          </a:p>
        </p:txBody>
      </p:sp>
      <p:pic>
        <p:nvPicPr>
          <p:cNvPr id="2" name="Picture 1" descr="A paper with writing on it&#10;&#10;Description automatically generated">
            <a:extLst>
              <a:ext uri="{FF2B5EF4-FFF2-40B4-BE49-F238E27FC236}">
                <a16:creationId xmlns:a16="http://schemas.microsoft.com/office/drawing/2014/main" id="{1ABAAF27-2A53-3C78-CC5A-929A5F140436}"/>
              </a:ext>
            </a:extLst>
          </p:cNvPr>
          <p:cNvPicPr>
            <a:picLocks noChangeAspect="1"/>
          </p:cNvPicPr>
          <p:nvPr/>
        </p:nvPicPr>
        <p:blipFill rotWithShape="1">
          <a:blip r:embed="rId2"/>
          <a:srcRect t="17160" r="-2" b="442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1578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1" name="Rectangle 23">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F0E04D5-C7EA-441D-917A-910DA1B1E425}"/>
              </a:ext>
            </a:extLst>
          </p:cNvPr>
          <p:cNvSpPr txBox="1"/>
          <p:nvPr/>
        </p:nvSpPr>
        <p:spPr>
          <a:xfrm>
            <a:off x="630936" y="630936"/>
            <a:ext cx="3419856" cy="146304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b="1">
                <a:latin typeface="+mj-lt"/>
                <a:ea typeface="+mj-ea"/>
                <a:cs typeface="+mj-cs"/>
              </a:rPr>
              <a:t>Clear Expectations</a:t>
            </a:r>
          </a:p>
        </p:txBody>
      </p:sp>
      <p:sp>
        <p:nvSpPr>
          <p:cNvPr id="3" name="TextBox 2">
            <a:extLst>
              <a:ext uri="{FF2B5EF4-FFF2-40B4-BE49-F238E27FC236}">
                <a16:creationId xmlns:a16="http://schemas.microsoft.com/office/drawing/2014/main" id="{AF79D771-9B30-419E-90AD-966375C7C25E}"/>
              </a:ext>
            </a:extLst>
          </p:cNvPr>
          <p:cNvSpPr txBox="1"/>
          <p:nvPr/>
        </p:nvSpPr>
        <p:spPr>
          <a:xfrm>
            <a:off x="4654295" y="630935"/>
            <a:ext cx="6894576" cy="2509829"/>
          </a:xfrm>
          <a:prstGeom prst="rect">
            <a:avLst/>
          </a:prstGeom>
        </p:spPr>
        <p:txBody>
          <a:bodyPr vert="horz" lIns="91440" tIns="45720" rIns="91440" bIns="45720" rtlCol="0" anchor="ctr">
            <a:normAutofit fontScale="92500"/>
          </a:bodyPr>
          <a:lstStyle/>
          <a:p>
            <a:pPr indent="-228600">
              <a:lnSpc>
                <a:spcPct val="110000"/>
              </a:lnSpc>
              <a:spcAft>
                <a:spcPts val="600"/>
              </a:spcAft>
              <a:buFont typeface="Arial" panose="020B0604020202020204" pitchFamily="34" charset="0"/>
              <a:buChar char="•"/>
            </a:pPr>
            <a:r>
              <a:rPr lang="en-US" sz="3600" dirty="0"/>
              <a:t>Effort</a:t>
            </a:r>
          </a:p>
          <a:p>
            <a:pPr indent="-228600">
              <a:lnSpc>
                <a:spcPct val="110000"/>
              </a:lnSpc>
              <a:spcAft>
                <a:spcPts val="600"/>
              </a:spcAft>
              <a:buFont typeface="Arial" panose="020B0604020202020204" pitchFamily="34" charset="0"/>
              <a:buChar char="•"/>
            </a:pPr>
            <a:r>
              <a:rPr lang="en-US" sz="3600" dirty="0"/>
              <a:t>Home learning</a:t>
            </a:r>
          </a:p>
          <a:p>
            <a:pPr indent="-228600">
              <a:lnSpc>
                <a:spcPct val="110000"/>
              </a:lnSpc>
              <a:spcAft>
                <a:spcPts val="600"/>
              </a:spcAft>
              <a:buFont typeface="Arial" panose="020B0604020202020204" pitchFamily="34" charset="0"/>
              <a:buChar char="•"/>
            </a:pPr>
            <a:r>
              <a:rPr lang="en-US" sz="3600" dirty="0"/>
              <a:t>Uniform</a:t>
            </a:r>
          </a:p>
          <a:p>
            <a:pPr indent="-228600">
              <a:lnSpc>
                <a:spcPct val="110000"/>
              </a:lnSpc>
              <a:spcAft>
                <a:spcPts val="600"/>
              </a:spcAft>
              <a:buFont typeface="Arial" panose="020B0604020202020204" pitchFamily="34" charset="0"/>
              <a:buChar char="•"/>
            </a:pPr>
            <a:r>
              <a:rPr lang="en-US" sz="3600" dirty="0"/>
              <a:t>Appropriate PE kit</a:t>
            </a:r>
            <a:endParaRPr lang="en-US" sz="2000" dirty="0"/>
          </a:p>
        </p:txBody>
      </p:sp>
      <mc:AlternateContent xmlns:mc="http://schemas.openxmlformats.org/markup-compatibility/2006">
        <mc:Choice xmlns:p14="http://schemas.microsoft.com/office/powerpoint/2010/main" Requires="p14">
          <p:contentPart p14:bwMode="auto" r:id="rId2">
            <p14:nvContentPartPr>
              <p14:cNvPr id="32" name="Ink 2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32" name="Ink 2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sp>
        <p:nvSpPr>
          <p:cNvPr id="33"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704088"/>
            <a:ext cx="18288" cy="1316736"/>
          </a:xfrm>
          <a:custGeom>
            <a:avLst/>
            <a:gdLst>
              <a:gd name="connsiteX0" fmla="*/ 0 w 18288"/>
              <a:gd name="connsiteY0" fmla="*/ 0 h 1316736"/>
              <a:gd name="connsiteX1" fmla="*/ 18288 w 18288"/>
              <a:gd name="connsiteY1" fmla="*/ 0 h 1316736"/>
              <a:gd name="connsiteX2" fmla="*/ 18288 w 18288"/>
              <a:gd name="connsiteY2" fmla="*/ 632033 h 1316736"/>
              <a:gd name="connsiteX3" fmla="*/ 18288 w 18288"/>
              <a:gd name="connsiteY3" fmla="*/ 1316736 h 1316736"/>
              <a:gd name="connsiteX4" fmla="*/ 0 w 18288"/>
              <a:gd name="connsiteY4" fmla="*/ 1316736 h 1316736"/>
              <a:gd name="connsiteX5" fmla="*/ 0 w 18288"/>
              <a:gd name="connsiteY5" fmla="*/ 671535 h 1316736"/>
              <a:gd name="connsiteX6" fmla="*/ 0 w 18288"/>
              <a:gd name="connsiteY6"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 h="1316736" fill="none" extrusionOk="0">
                <a:moveTo>
                  <a:pt x="0" y="0"/>
                </a:moveTo>
                <a:cubicBezTo>
                  <a:pt x="5414" y="683"/>
                  <a:pt x="12510" y="720"/>
                  <a:pt x="18288" y="0"/>
                </a:cubicBezTo>
                <a:cubicBezTo>
                  <a:pt x="11385" y="276484"/>
                  <a:pt x="47354" y="495364"/>
                  <a:pt x="18288" y="632033"/>
                </a:cubicBezTo>
                <a:cubicBezTo>
                  <a:pt x="-10778" y="768702"/>
                  <a:pt x="26786" y="1005085"/>
                  <a:pt x="18288" y="1316736"/>
                </a:cubicBezTo>
                <a:cubicBezTo>
                  <a:pt x="9577" y="1315893"/>
                  <a:pt x="6900" y="1316365"/>
                  <a:pt x="0" y="1316736"/>
                </a:cubicBezTo>
                <a:cubicBezTo>
                  <a:pt x="-29997" y="1144491"/>
                  <a:pt x="20055" y="926108"/>
                  <a:pt x="0" y="671535"/>
                </a:cubicBezTo>
                <a:cubicBezTo>
                  <a:pt x="-20055" y="416962"/>
                  <a:pt x="15787" y="211813"/>
                  <a:pt x="0" y="0"/>
                </a:cubicBezTo>
                <a:close/>
              </a:path>
              <a:path w="18288" h="1316736" stroke="0" extrusionOk="0">
                <a:moveTo>
                  <a:pt x="0" y="0"/>
                </a:moveTo>
                <a:cubicBezTo>
                  <a:pt x="5341" y="9"/>
                  <a:pt x="11148" y="-611"/>
                  <a:pt x="18288" y="0"/>
                </a:cubicBezTo>
                <a:cubicBezTo>
                  <a:pt x="-6741" y="195124"/>
                  <a:pt x="36996" y="409062"/>
                  <a:pt x="18288" y="618866"/>
                </a:cubicBezTo>
                <a:cubicBezTo>
                  <a:pt x="-420" y="828670"/>
                  <a:pt x="28345" y="1144651"/>
                  <a:pt x="18288" y="1316736"/>
                </a:cubicBezTo>
                <a:cubicBezTo>
                  <a:pt x="10476" y="1317615"/>
                  <a:pt x="8805" y="1316987"/>
                  <a:pt x="0" y="1316736"/>
                </a:cubicBezTo>
                <a:cubicBezTo>
                  <a:pt x="30302" y="1053606"/>
                  <a:pt x="-1997" y="890047"/>
                  <a:pt x="0" y="671535"/>
                </a:cubicBezTo>
                <a:cubicBezTo>
                  <a:pt x="1997" y="453023"/>
                  <a:pt x="-25538" y="322042"/>
                  <a:pt x="0" y="0"/>
                </a:cubicBezTo>
                <a:close/>
              </a:path>
            </a:pathLst>
          </a:custGeom>
          <a:solidFill>
            <a:srgbClr val="D729E7"/>
          </a:solidFill>
          <a:ln w="34925">
            <a:solidFill>
              <a:srgbClr val="D729E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18" descr="Tick">
            <a:extLst>
              <a:ext uri="{FF2B5EF4-FFF2-40B4-BE49-F238E27FC236}">
                <a16:creationId xmlns:a16="http://schemas.microsoft.com/office/drawing/2014/main" id="{EF6C41FD-17DA-E5DA-8D8F-5F0F9C4184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0588" y="2240080"/>
            <a:ext cx="3959352" cy="3959352"/>
          </a:xfrm>
          <a:prstGeom prst="rect">
            <a:avLst/>
          </a:prstGeom>
        </p:spPr>
      </p:pic>
    </p:spTree>
    <p:extLst>
      <p:ext uri="{BB962C8B-B14F-4D97-AF65-F5344CB8AC3E}">
        <p14:creationId xmlns:p14="http://schemas.microsoft.com/office/powerpoint/2010/main" val="317264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711C145-E8CC-5A94-0D20-C3A08CCACBBF}"/>
              </a:ext>
            </a:extLst>
          </p:cNvPr>
          <p:cNvPicPr>
            <a:picLocks noChangeAspect="1"/>
          </p:cNvPicPr>
          <p:nvPr/>
        </p:nvPicPr>
        <p:blipFill rotWithShape="1">
          <a:blip r:embed="rId2"/>
          <a:srcRect t="3207" r="1" b="18429"/>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361758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55EC78C-2137-29D3-3162-73AEF38ABC37}"/>
              </a:ext>
            </a:extLst>
          </p:cNvPr>
          <p:cNvPicPr>
            <a:picLocks noChangeAspect="1"/>
          </p:cNvPicPr>
          <p:nvPr/>
        </p:nvPicPr>
        <p:blipFill rotWithShape="1">
          <a:blip r:embed="rId2"/>
          <a:srcRect t="2462" r="1" b="18896"/>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1913623706"/>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1B2430"/>
      </a:dk2>
      <a:lt2>
        <a:srgbClr val="F0F3F0"/>
      </a:lt2>
      <a:accent1>
        <a:srgbClr val="D729E7"/>
      </a:accent1>
      <a:accent2>
        <a:srgbClr val="7617D5"/>
      </a:accent2>
      <a:accent3>
        <a:srgbClr val="3B2CE7"/>
      </a:accent3>
      <a:accent4>
        <a:srgbClr val="1756D5"/>
      </a:accent4>
      <a:accent5>
        <a:srgbClr val="29B7E7"/>
      </a:accent5>
      <a:accent6>
        <a:srgbClr val="15C2A5"/>
      </a:accent6>
      <a:hlink>
        <a:srgbClr val="3F8ABF"/>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7600</TotalTime>
  <Words>200</Words>
  <Application>Microsoft Macintosh PowerPoint</Application>
  <PresentationFormat>Widescreen</PresentationFormat>
  <Paragraphs>19</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Modern Love</vt:lpstr>
      <vt:lpstr>The Hand</vt:lpstr>
      <vt:lpstr>SketchyVTI</vt:lpstr>
      <vt:lpstr>Year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dc:title>
  <dc:creator>Kerri Andrew</dc:creator>
  <cp:lastModifiedBy>Kerri Andrew</cp:lastModifiedBy>
  <cp:revision>5</cp:revision>
  <cp:lastPrinted>2023-09-20T10:25:28Z</cp:lastPrinted>
  <dcterms:created xsi:type="dcterms:W3CDTF">2023-09-19T06:55:58Z</dcterms:created>
  <dcterms:modified xsi:type="dcterms:W3CDTF">2023-09-24T13:36:53Z</dcterms:modified>
</cp:coreProperties>
</file>